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386" r:id="rId2"/>
    <p:sldId id="257" r:id="rId3"/>
    <p:sldId id="387" r:id="rId4"/>
    <p:sldId id="301" r:id="rId5"/>
    <p:sldId id="356" r:id="rId6"/>
    <p:sldId id="355" r:id="rId7"/>
    <p:sldId id="358" r:id="rId8"/>
    <p:sldId id="352" r:id="rId9"/>
    <p:sldId id="266" r:id="rId10"/>
    <p:sldId id="362" r:id="rId11"/>
    <p:sldId id="361" r:id="rId12"/>
    <p:sldId id="269" r:id="rId13"/>
    <p:sldId id="270" r:id="rId14"/>
    <p:sldId id="271" r:id="rId15"/>
    <p:sldId id="280" r:id="rId16"/>
    <p:sldId id="281" r:id="rId17"/>
    <p:sldId id="282" r:id="rId18"/>
    <p:sldId id="272" r:id="rId19"/>
    <p:sldId id="273" r:id="rId20"/>
    <p:sldId id="275" r:id="rId21"/>
    <p:sldId id="283" r:id="rId22"/>
    <p:sldId id="284" r:id="rId23"/>
    <p:sldId id="315" r:id="rId24"/>
    <p:sldId id="296" r:id="rId25"/>
    <p:sldId id="316" r:id="rId26"/>
    <p:sldId id="298" r:id="rId27"/>
    <p:sldId id="344" r:id="rId28"/>
    <p:sldId id="325" r:id="rId29"/>
    <p:sldId id="364" r:id="rId30"/>
    <p:sldId id="333" r:id="rId31"/>
    <p:sldId id="334" r:id="rId32"/>
    <p:sldId id="332" r:id="rId33"/>
    <p:sldId id="299" r:id="rId34"/>
    <p:sldId id="300" r:id="rId35"/>
    <p:sldId id="338" r:id="rId36"/>
    <p:sldId id="305" r:id="rId37"/>
    <p:sldId id="306" r:id="rId38"/>
    <p:sldId id="335" r:id="rId39"/>
    <p:sldId id="337" r:id="rId40"/>
    <p:sldId id="339" r:id="rId41"/>
    <p:sldId id="354" r:id="rId42"/>
    <p:sldId id="359" r:id="rId43"/>
    <p:sldId id="366" r:id="rId44"/>
    <p:sldId id="368" r:id="rId45"/>
    <p:sldId id="370" r:id="rId46"/>
    <p:sldId id="369" r:id="rId47"/>
    <p:sldId id="371" r:id="rId48"/>
    <p:sldId id="372" r:id="rId49"/>
    <p:sldId id="373" r:id="rId50"/>
    <p:sldId id="374" r:id="rId51"/>
    <p:sldId id="375" r:id="rId52"/>
    <p:sldId id="376" r:id="rId53"/>
    <p:sldId id="377" r:id="rId54"/>
    <p:sldId id="378" r:id="rId55"/>
    <p:sldId id="379" r:id="rId56"/>
    <p:sldId id="381" r:id="rId57"/>
    <p:sldId id="383" r:id="rId58"/>
    <p:sldId id="384" r:id="rId59"/>
    <p:sldId id="360" r:id="rId60"/>
    <p:sldId id="345" r:id="rId61"/>
    <p:sldId id="346" r:id="rId62"/>
    <p:sldId id="348" r:id="rId63"/>
    <p:sldId id="349" r:id="rId64"/>
    <p:sldId id="350" r:id="rId65"/>
    <p:sldId id="351" r:id="rId66"/>
    <p:sldId id="308" r:id="rId67"/>
    <p:sldId id="322" r:id="rId68"/>
    <p:sldId id="317" r:id="rId69"/>
    <p:sldId id="318" r:id="rId70"/>
    <p:sldId id="342" r:id="rId71"/>
    <p:sldId id="341" r:id="rId72"/>
    <p:sldId id="343" r:id="rId73"/>
    <p:sldId id="340" r:id="rId74"/>
    <p:sldId id="328" r:id="rId75"/>
    <p:sldId id="330" r:id="rId76"/>
    <p:sldId id="363" r:id="rId77"/>
    <p:sldId id="329" r:id="rId78"/>
    <p:sldId id="331" r:id="rId79"/>
    <p:sldId id="321" r:id="rId80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Palatino Linotype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Palatino Linotype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Palatino Linotype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Palatino Linotype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Palatino Linotype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Palatino Linotype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Palatino Linotype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Palatino Linotype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Palatino Linotype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996633"/>
    <a:srgbClr val="FF3300"/>
    <a:srgbClr val="FF5050"/>
    <a:srgbClr val="663300"/>
    <a:srgbClr val="FFFF00"/>
    <a:srgbClr val="DDDDDD"/>
    <a:srgbClr val="BBE0E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2755" autoAdjust="0"/>
    <p:restoredTop sz="94660"/>
  </p:normalViewPr>
  <p:slideViewPr>
    <p:cSldViewPr>
      <p:cViewPr varScale="1">
        <p:scale>
          <a:sx n="68" d="100"/>
          <a:sy n="68" d="100"/>
        </p:scale>
        <p:origin x="-103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40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140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40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E57E1097-FE5E-433C-8E22-9B6F74B7C3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AF02BD-F78A-4213-8D06-54C14213003A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413468-0A66-4526-BE21-2915E42C2D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C2E970-5770-4106-AA3B-F4EECA4AF7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180FAD-05CE-4D41-996A-25E6769A0C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09168-1CF8-4ABC-AE71-5332DA8637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535EDA-25EE-4534-9E69-B56064F1BA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CF21E6-6346-41A3-A61D-A38CC7CCDF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E28425-67E9-481C-81E1-7411752431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787726-5063-413E-A227-CB2A389423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369F04-C078-43B4-ABCB-0CA60DB594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E2EB9A-232F-4252-B791-ADF4DEEC59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D8CA1C-32A9-459A-A129-2EF8810515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54469C-8EFE-4ABF-9E63-E62ABC1B02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FB4B61-F813-4D37-B593-03473B1380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414FF980-4DB6-4770-B33F-F5B39E9D9D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gi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jpeg"/><Relationship Id="rId7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eg"/><Relationship Id="rId5" Type="http://schemas.openxmlformats.org/officeDocument/2006/relationships/image" Target="../media/image15.jpeg"/><Relationship Id="rId4" Type="http://schemas.openxmlformats.org/officeDocument/2006/relationships/image" Target="../media/image5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gif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.png"/><Relationship Id="rId7" Type="http://schemas.openxmlformats.org/officeDocument/2006/relationships/image" Target="../media/image68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jpeg"/><Relationship Id="rId5" Type="http://schemas.openxmlformats.org/officeDocument/2006/relationships/image" Target="../media/image66.png"/><Relationship Id="rId4" Type="http://schemas.openxmlformats.org/officeDocument/2006/relationships/image" Target="../media/image5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jpeg"/><Relationship Id="rId4" Type="http://schemas.openxmlformats.org/officeDocument/2006/relationships/image" Target="../media/image91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6.png"/><Relationship Id="rId4" Type="http://schemas.openxmlformats.org/officeDocument/2006/relationships/image" Target="../media/image95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gi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48" name="Picture 20" descr="ist2_6231979-cockroac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2362200"/>
            <a:ext cx="1158875" cy="742950"/>
          </a:xfrm>
          <a:prstGeom prst="rect">
            <a:avLst/>
          </a:prstGeom>
          <a:noFill/>
        </p:spPr>
      </p:pic>
      <p:pic>
        <p:nvPicPr>
          <p:cNvPr id="124947" name="Picture 19" descr="ist2_6565276-white-candl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0"/>
            <a:ext cx="2133600" cy="1933575"/>
          </a:xfrm>
          <a:prstGeom prst="rect">
            <a:avLst/>
          </a:prstGeom>
          <a:noFill/>
        </p:spPr>
      </p:pic>
      <p:pic>
        <p:nvPicPr>
          <p:cNvPr id="124943" name="Picture 15" descr="ist2_6462094-ice-cubes-isolated-on-whit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4068763"/>
            <a:ext cx="4648200" cy="2789237"/>
          </a:xfrm>
          <a:prstGeom prst="rect">
            <a:avLst/>
          </a:prstGeom>
          <a:noFill/>
        </p:spPr>
      </p:pic>
      <p:sp>
        <p:nvSpPr>
          <p:cNvPr id="124932" name="Text Box 4"/>
          <p:cNvSpPr txBox="1">
            <a:spLocks noChangeArrowheads="1"/>
          </p:cNvSpPr>
          <p:nvPr/>
        </p:nvSpPr>
        <p:spPr bwMode="auto">
          <a:xfrm>
            <a:off x="914400" y="2133600"/>
            <a:ext cx="739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006600"/>
                </a:solidFill>
                <a:latin typeface="Garamond" pitchFamily="18" charset="0"/>
              </a:rPr>
              <a:t>Knowledge is Collection of Dead Facts and Information </a:t>
            </a:r>
          </a:p>
        </p:txBody>
      </p:sp>
      <p:sp>
        <p:nvSpPr>
          <p:cNvPr id="124933" name="Text Box 5"/>
          <p:cNvSpPr txBox="1">
            <a:spLocks noChangeArrowheads="1"/>
          </p:cNvSpPr>
          <p:nvPr/>
        </p:nvSpPr>
        <p:spPr bwMode="auto">
          <a:xfrm>
            <a:off x="2209800" y="3048000"/>
            <a:ext cx="586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CC0099"/>
                </a:solidFill>
                <a:latin typeface="Garamond" pitchFamily="18" charset="0"/>
              </a:rPr>
              <a:t>Knowing is Melting of Mind into the Unknown </a:t>
            </a:r>
          </a:p>
        </p:txBody>
      </p:sp>
      <p:sp>
        <p:nvSpPr>
          <p:cNvPr id="124934" name="Text Box 6"/>
          <p:cNvSpPr txBox="1">
            <a:spLocks noChangeArrowheads="1"/>
          </p:cNvSpPr>
          <p:nvPr/>
        </p:nvSpPr>
        <p:spPr bwMode="auto">
          <a:xfrm>
            <a:off x="914400" y="3657600"/>
            <a:ext cx="556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006600"/>
                </a:solidFill>
                <a:latin typeface="Garamond" pitchFamily="18" charset="0"/>
              </a:rPr>
              <a:t>Knowledge is Someone Else's Knowing</a:t>
            </a:r>
          </a:p>
        </p:txBody>
      </p:sp>
      <p:sp>
        <p:nvSpPr>
          <p:cNvPr id="124935" name="Text Box 7"/>
          <p:cNvSpPr txBox="1">
            <a:spLocks noChangeArrowheads="1"/>
          </p:cNvSpPr>
          <p:nvPr/>
        </p:nvSpPr>
        <p:spPr bwMode="auto">
          <a:xfrm>
            <a:off x="4419600" y="4343400"/>
            <a:ext cx="381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CC0099"/>
                </a:solidFill>
                <a:latin typeface="Garamond" pitchFamily="18" charset="0"/>
              </a:rPr>
              <a:t>Knowing is Your Knowledge</a:t>
            </a:r>
          </a:p>
        </p:txBody>
      </p:sp>
      <p:sp>
        <p:nvSpPr>
          <p:cNvPr id="124936" name="Text Box 8"/>
          <p:cNvSpPr txBox="1">
            <a:spLocks noChangeArrowheads="1"/>
          </p:cNvSpPr>
          <p:nvPr/>
        </p:nvSpPr>
        <p:spPr bwMode="auto">
          <a:xfrm>
            <a:off x="6934200" y="5410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CC0099"/>
                </a:solidFill>
                <a:latin typeface="Garamond" pitchFamily="18" charset="0"/>
              </a:rPr>
              <a:t>[ ZENTILL]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8534400" y="0"/>
            <a:ext cx="53975" cy="5029200"/>
            <a:chOff x="5246" y="754"/>
            <a:chExt cx="34" cy="3168"/>
          </a:xfrm>
        </p:grpSpPr>
        <p:sp>
          <p:nvSpPr>
            <p:cNvPr id="124938" name="Line 10"/>
            <p:cNvSpPr>
              <a:spLocks noChangeShapeType="1"/>
            </p:cNvSpPr>
            <p:nvPr/>
          </p:nvSpPr>
          <p:spPr bwMode="auto">
            <a:xfrm>
              <a:off x="5246" y="754"/>
              <a:ext cx="0" cy="31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4939" name="Line 11"/>
            <p:cNvSpPr>
              <a:spLocks noChangeShapeType="1"/>
            </p:cNvSpPr>
            <p:nvPr/>
          </p:nvSpPr>
          <p:spPr bwMode="auto">
            <a:xfrm>
              <a:off x="5280" y="758"/>
              <a:ext cx="0" cy="31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09600" y="1828800"/>
            <a:ext cx="53975" cy="5029200"/>
            <a:chOff x="5246" y="754"/>
            <a:chExt cx="34" cy="3168"/>
          </a:xfrm>
        </p:grpSpPr>
        <p:sp>
          <p:nvSpPr>
            <p:cNvPr id="124941" name="Line 13"/>
            <p:cNvSpPr>
              <a:spLocks noChangeShapeType="1"/>
            </p:cNvSpPr>
            <p:nvPr/>
          </p:nvSpPr>
          <p:spPr bwMode="auto">
            <a:xfrm>
              <a:off x="5246" y="754"/>
              <a:ext cx="0" cy="31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4942" name="Line 14"/>
            <p:cNvSpPr>
              <a:spLocks noChangeShapeType="1"/>
            </p:cNvSpPr>
            <p:nvPr/>
          </p:nvSpPr>
          <p:spPr bwMode="auto">
            <a:xfrm>
              <a:off x="5280" y="758"/>
              <a:ext cx="0" cy="31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SenthilKumaran\Desktop\alarm_clock_going_off_md_wm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1600200" cy="1600200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1143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7620000" cy="1066800"/>
          </a:xfrm>
        </p:spPr>
        <p:txBody>
          <a:bodyPr/>
          <a:lstStyle/>
          <a:p>
            <a:r>
              <a:rPr lang="en-US" dirty="0" smtClean="0">
                <a:ln w="18415" cmpd="sng">
                  <a:solidFill>
                    <a:srgbClr val="996633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Instructions</a:t>
            </a:r>
          </a:p>
        </p:txBody>
      </p:sp>
      <p:pic>
        <p:nvPicPr>
          <p:cNvPr id="9" name="Picture 8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5562600"/>
            <a:ext cx="762000" cy="10668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2057400" y="1371600"/>
            <a:ext cx="7086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solidFill>
                    <a:srgbClr val="996633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An Alarm Indicates a New Topic 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2743200" y="2819400"/>
            <a:ext cx="640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solidFill>
                    <a:srgbClr val="996633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You will not be provided with Lunch if</a:t>
            </a:r>
            <a:r>
              <a:rPr kumimoji="0" lang="en-US" sz="2800" b="0" i="0" u="none" strike="noStrike" kern="0" cap="none" spc="0" normalizeH="0" noProof="0" dirty="0" smtClean="0">
                <a:ln w="18415" cmpd="sng">
                  <a:solidFill>
                    <a:srgbClr val="996633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you want to go home early</a:t>
            </a:r>
            <a:endParaRPr kumimoji="0" lang="en-US" sz="2800" b="0" i="0" u="none" strike="noStrike" kern="0" cap="none" spc="0" normalizeH="0" baseline="0" noProof="0" dirty="0" smtClean="0">
              <a:ln w="18415" cmpd="sng">
                <a:solidFill>
                  <a:srgbClr val="996633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2438400" y="4495800"/>
            <a:ext cx="6705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solidFill>
                    <a:srgbClr val="996633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If you are ready to invest your Time </a:t>
            </a:r>
            <a:r>
              <a:rPr lang="en-US" sz="2800" kern="0" dirty="0" smtClean="0">
                <a:ln w="18415" cmpd="sng">
                  <a:solidFill>
                    <a:srgbClr val="996633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hear we give you very high Interest</a:t>
            </a:r>
            <a:endParaRPr kumimoji="0" lang="en-US" sz="2800" b="0" i="0" u="none" strike="noStrike" kern="0" cap="none" spc="0" normalizeH="0" baseline="0" noProof="0" dirty="0" smtClean="0">
              <a:ln w="18415" cmpd="sng">
                <a:solidFill>
                  <a:srgbClr val="996633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2706" name="Picture 2" descr="C:\Users\SenthilKumaran\Desktop\images (3)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0" y="2514600"/>
            <a:ext cx="1581606" cy="1371600"/>
          </a:xfrm>
          <a:prstGeom prst="rect">
            <a:avLst/>
          </a:prstGeom>
          <a:noFill/>
        </p:spPr>
      </p:pic>
      <p:pic>
        <p:nvPicPr>
          <p:cNvPr id="72707" name="Picture 3" descr="C:\Users\SenthilKumaran\Desktop\interested-cat.jpe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8900" y="4457700"/>
            <a:ext cx="2286000" cy="2209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SenthilKumaran\Desktop\alarm_clock_going_off_md_wm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00200"/>
            <a:ext cx="1600200" cy="1600200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12192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14400" y="3048000"/>
            <a:ext cx="7620000" cy="1524000"/>
          </a:xfrm>
        </p:spPr>
        <p:txBody>
          <a:bodyPr/>
          <a:lstStyle/>
          <a:p>
            <a:r>
              <a:rPr lang="en-US" dirty="0" smtClean="0">
                <a:ln w="18415" cmpd="sng">
                  <a:solidFill>
                    <a:srgbClr val="996633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 Quick Understanding of  VHDL</a:t>
            </a:r>
          </a:p>
        </p:txBody>
      </p:sp>
      <p:pic>
        <p:nvPicPr>
          <p:cNvPr id="9" name="Picture 8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96200" y="609600"/>
            <a:ext cx="1028065" cy="1295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990600" y="186396"/>
            <a:ext cx="7620000" cy="1143000"/>
          </a:xfrm>
        </p:spPr>
        <p:txBody>
          <a:bodyPr/>
          <a:lstStyle/>
          <a:p>
            <a:r>
              <a:rPr lang="en-US" dirty="0" smtClean="0">
                <a:ln w="18415" cmpd="sng">
                  <a:solidFill>
                    <a:srgbClr val="996633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Coding a controller &amp; FPGA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4038600" cy="2667000"/>
          </a:xfr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/>
          <a:p>
            <a:pPr algn="ctr">
              <a:buFontTx/>
              <a:buNone/>
            </a:pPr>
            <a:endParaRPr lang="en-US" dirty="0" smtClean="0">
              <a:solidFill>
                <a:srgbClr val="C00000"/>
              </a:solidFill>
              <a:latin typeface="Garamond" pitchFamily="18" charset="0"/>
            </a:endParaRPr>
          </a:p>
          <a:p>
            <a:pPr algn="ctr">
              <a:buFontTx/>
              <a:buNone/>
            </a:pPr>
            <a:r>
              <a:rPr lang="en-US" dirty="0" smtClean="0">
                <a:solidFill>
                  <a:srgbClr val="C00000"/>
                </a:solidFill>
                <a:latin typeface="Garamond" pitchFamily="18" charset="0"/>
              </a:rPr>
              <a:t>Microcontroller</a:t>
            </a:r>
          </a:p>
          <a:p>
            <a:pPr algn="ctr">
              <a:buFontTx/>
              <a:buNone/>
            </a:pPr>
            <a:endParaRPr lang="en-US" dirty="0" smtClean="0">
              <a:latin typeface="Garamond" pitchFamily="18" charset="0"/>
            </a:endParaRPr>
          </a:p>
          <a:p>
            <a:pPr algn="ctr">
              <a:buFontTx/>
              <a:buNone/>
            </a:pPr>
            <a:r>
              <a:rPr lang="en-US" dirty="0" smtClean="0">
                <a:latin typeface="Garamond" pitchFamily="18" charset="0"/>
              </a:rPr>
              <a:t>Codes on the Architecture</a:t>
            </a:r>
          </a:p>
        </p:txBody>
      </p:sp>
      <p:sp>
        <p:nvSpPr>
          <p:cNvPr id="1024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3886200"/>
            <a:ext cx="4038600" cy="2362200"/>
          </a:xfrm>
          <a:blipFill dpi="0" rotWithShape="1">
            <a:blip r:embed="rId3"/>
            <a:srcRect/>
            <a:tile tx="0" ty="0" sx="100000" sy="100000" flip="none" algn="tl"/>
          </a:blipFill>
        </p:spPr>
        <p:txBody>
          <a:bodyPr/>
          <a:lstStyle/>
          <a:p>
            <a:pPr algn="ctr">
              <a:buFontTx/>
              <a:buNone/>
            </a:pPr>
            <a:endParaRPr lang="en-US" dirty="0" smtClean="0">
              <a:solidFill>
                <a:srgbClr val="008000"/>
              </a:solidFill>
              <a:latin typeface="Garamond" pitchFamily="18" charset="0"/>
            </a:endParaRPr>
          </a:p>
          <a:p>
            <a:pPr algn="ctr">
              <a:buFontTx/>
              <a:buNone/>
            </a:pPr>
            <a:r>
              <a:rPr lang="en-US" dirty="0" smtClean="0">
                <a:solidFill>
                  <a:srgbClr val="008000"/>
                </a:solidFill>
                <a:latin typeface="Garamond" pitchFamily="18" charset="0"/>
              </a:rPr>
              <a:t>FPGA</a:t>
            </a:r>
          </a:p>
          <a:p>
            <a:pPr algn="ctr">
              <a:buFontTx/>
              <a:buNone/>
            </a:pPr>
            <a:endParaRPr lang="en-US" dirty="0" smtClean="0">
              <a:latin typeface="Garamond" pitchFamily="18" charset="0"/>
            </a:endParaRPr>
          </a:p>
          <a:p>
            <a:pPr algn="ctr">
              <a:buFontTx/>
              <a:buNone/>
            </a:pPr>
            <a:r>
              <a:rPr lang="en-US" dirty="0" smtClean="0">
                <a:latin typeface="Garamond" pitchFamily="18" charset="0"/>
              </a:rPr>
              <a:t>Codes for the Architecture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324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12192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29600" y="5715000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1066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620000" cy="1143000"/>
          </a:xfrm>
        </p:spPr>
        <p:txBody>
          <a:bodyPr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Coding Methods in FPGA</a:t>
            </a:r>
          </a:p>
        </p:txBody>
      </p:sp>
      <p:sp>
        <p:nvSpPr>
          <p:cNvPr id="10244" name="Content Placeholder 3"/>
          <p:cNvSpPr>
            <a:spLocks noGrp="1"/>
          </p:cNvSpPr>
          <p:nvPr>
            <p:ph sz="half" idx="2"/>
          </p:nvPr>
        </p:nvSpPr>
        <p:spPr>
          <a:xfrm rot="19351097">
            <a:off x="4335795" y="2789436"/>
            <a:ext cx="4038600" cy="2597448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buFontTx/>
              <a:buNone/>
            </a:pPr>
            <a:endParaRPr lang="en-US" dirty="0" smtClean="0">
              <a:solidFill>
                <a:srgbClr val="C00000"/>
              </a:solidFill>
              <a:latin typeface="Garamond" pitchFamily="18" charset="0"/>
            </a:endParaRPr>
          </a:p>
          <a:p>
            <a:pPr algn="ctr">
              <a:buFontTx/>
              <a:buNone/>
            </a:pPr>
            <a:r>
              <a:rPr lang="en-US" dirty="0" smtClean="0">
                <a:solidFill>
                  <a:srgbClr val="C00000"/>
                </a:solidFill>
                <a:latin typeface="Garamond" pitchFamily="18" charset="0"/>
              </a:rPr>
              <a:t>Structural Architecture</a:t>
            </a:r>
          </a:p>
          <a:p>
            <a:pPr algn="ctr">
              <a:buFontTx/>
              <a:buNone/>
            </a:pPr>
            <a:r>
              <a:rPr lang="en-US" i="1" dirty="0" smtClean="0">
                <a:latin typeface="Garamond" pitchFamily="18" charset="0"/>
              </a:rPr>
              <a:t>{Interconnected unit}</a:t>
            </a:r>
          </a:p>
          <a:p>
            <a:pPr algn="ctr">
              <a:buFontTx/>
              <a:buNone/>
            </a:pPr>
            <a:r>
              <a:rPr lang="en-US" dirty="0" smtClean="0">
                <a:latin typeface="Garamond" pitchFamily="18" charset="0"/>
              </a:rPr>
              <a:t>Modular approach</a:t>
            </a:r>
          </a:p>
          <a:p>
            <a:pPr algn="ctr">
              <a:buFontTx/>
              <a:buNone/>
            </a:pPr>
            <a:endParaRPr lang="en-US" dirty="0" smtClean="0">
              <a:solidFill>
                <a:srgbClr val="008000"/>
              </a:solidFill>
              <a:latin typeface="Garamond" pitchFamily="18" charset="0"/>
            </a:endParaRPr>
          </a:p>
        </p:txBody>
      </p:sp>
      <p:sp>
        <p:nvSpPr>
          <p:cNvPr id="10243" name="Content Placeholder 2"/>
          <p:cNvSpPr>
            <a:spLocks noGrp="1"/>
          </p:cNvSpPr>
          <p:nvPr>
            <p:ph sz="half" idx="1"/>
          </p:nvPr>
        </p:nvSpPr>
        <p:spPr>
          <a:xfrm rot="19277935">
            <a:off x="847580" y="2798570"/>
            <a:ext cx="4038600" cy="266700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buFontTx/>
              <a:buNone/>
            </a:pPr>
            <a:endParaRPr lang="en-US" dirty="0" smtClean="0">
              <a:solidFill>
                <a:srgbClr val="C00000"/>
              </a:solidFill>
              <a:latin typeface="Garamond" pitchFamily="18" charset="0"/>
            </a:endParaRPr>
          </a:p>
          <a:p>
            <a:pPr algn="ctr">
              <a:buFontTx/>
              <a:buNone/>
            </a:pPr>
            <a:r>
              <a:rPr lang="en-US" dirty="0" smtClean="0">
                <a:solidFill>
                  <a:srgbClr val="C00000"/>
                </a:solidFill>
                <a:latin typeface="Garamond" pitchFamily="18" charset="0"/>
              </a:rPr>
              <a:t>Behavioral Architecture</a:t>
            </a:r>
          </a:p>
          <a:p>
            <a:pPr algn="ctr">
              <a:buFontTx/>
              <a:buNone/>
            </a:pPr>
            <a:r>
              <a:rPr lang="en-US" i="1" dirty="0" smtClean="0">
                <a:latin typeface="Garamond" pitchFamily="18" charset="0"/>
              </a:rPr>
              <a:t>{Single unit}</a:t>
            </a:r>
          </a:p>
          <a:p>
            <a:pPr algn="ctr">
              <a:buFontTx/>
              <a:buNone/>
            </a:pPr>
            <a:r>
              <a:rPr lang="en-US" dirty="0" smtClean="0">
                <a:latin typeface="Garamond" pitchFamily="18" charset="0"/>
              </a:rPr>
              <a:t>Non modular approach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29600" y="5715000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1371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05800" cy="1143000"/>
          </a:xfrm>
        </p:spPr>
        <p:txBody>
          <a:bodyPr/>
          <a:lstStyle/>
          <a:p>
            <a:pPr algn="r"/>
            <a:r>
              <a:rPr lang="en-US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Before we Code……………</a:t>
            </a:r>
            <a:br>
              <a:rPr lang="en-US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280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           Keywords</a:t>
            </a:r>
            <a:endParaRPr lang="en-US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244" name="Content Placeholder 3"/>
          <p:cNvSpPr>
            <a:spLocks noGrp="1"/>
          </p:cNvSpPr>
          <p:nvPr>
            <p:ph sz="half" idx="2"/>
          </p:nvPr>
        </p:nvSpPr>
        <p:spPr>
          <a:xfrm>
            <a:off x="1905000" y="2209800"/>
            <a:ext cx="4038600" cy="2902248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buFontTx/>
              <a:buNone/>
            </a:pPr>
            <a:endParaRPr lang="en-US" dirty="0" smtClean="0">
              <a:solidFill>
                <a:srgbClr val="C00000"/>
              </a:solidFill>
              <a:latin typeface="Garamond" pitchFamily="18" charset="0"/>
            </a:endParaRPr>
          </a:p>
          <a:p>
            <a:pPr algn="ctr">
              <a:buFontTx/>
              <a:buNone/>
            </a:pPr>
            <a:r>
              <a:rPr lang="en-US" u="sng" dirty="0" smtClean="0">
                <a:solidFill>
                  <a:srgbClr val="C00000"/>
                </a:solidFill>
                <a:latin typeface="Garamond" pitchFamily="18" charset="0"/>
              </a:rPr>
              <a:t>Coding</a:t>
            </a:r>
            <a:endParaRPr lang="en-US" u="sng" dirty="0" smtClean="0">
              <a:solidFill>
                <a:srgbClr val="008000"/>
              </a:solidFill>
              <a:latin typeface="Garamond" pitchFamily="18" charset="0"/>
            </a:endParaRPr>
          </a:p>
          <a:p>
            <a:pPr algn="ctr">
              <a:buFontTx/>
              <a:buNone/>
            </a:pPr>
            <a:r>
              <a:rPr lang="en-US" dirty="0" smtClean="0">
                <a:solidFill>
                  <a:srgbClr val="008000"/>
                </a:solidFill>
                <a:latin typeface="Garamond" pitchFamily="18" charset="0"/>
              </a:rPr>
              <a:t>Entity</a:t>
            </a:r>
          </a:p>
          <a:p>
            <a:pPr algn="ctr">
              <a:buFontTx/>
              <a:buNone/>
            </a:pPr>
            <a:r>
              <a:rPr lang="en-US" dirty="0" smtClean="0">
                <a:solidFill>
                  <a:srgbClr val="008000"/>
                </a:solidFill>
                <a:latin typeface="Garamond" pitchFamily="18" charset="0"/>
              </a:rPr>
              <a:t>Architecture</a:t>
            </a:r>
          </a:p>
          <a:p>
            <a:pPr algn="ctr">
              <a:buFontTx/>
              <a:buNone/>
            </a:pPr>
            <a:r>
              <a:rPr lang="en-US" dirty="0" smtClean="0">
                <a:solidFill>
                  <a:srgbClr val="008000"/>
                </a:solidFill>
                <a:latin typeface="Garamond" pitchFamily="18" charset="0"/>
              </a:rPr>
              <a:t>Process</a:t>
            </a:r>
            <a:endParaRPr lang="en-US" dirty="0" smtClean="0">
              <a:latin typeface="Garamond" pitchFamily="18" charset="0"/>
            </a:endParaRPr>
          </a:p>
        </p:txBody>
      </p:sp>
      <p:sp>
        <p:nvSpPr>
          <p:cNvPr id="1024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371600"/>
            <a:ext cx="2368164" cy="274320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buFontTx/>
              <a:buNone/>
            </a:pPr>
            <a:r>
              <a:rPr lang="en-US" u="sng" dirty="0" smtClean="0">
                <a:solidFill>
                  <a:srgbClr val="C00000"/>
                </a:solidFill>
                <a:latin typeface="Garamond" pitchFamily="18" charset="0"/>
              </a:rPr>
              <a:t>File types</a:t>
            </a:r>
          </a:p>
          <a:p>
            <a:pPr algn="ctr">
              <a:buFontTx/>
              <a:buNone/>
            </a:pPr>
            <a:r>
              <a:rPr lang="en-US" dirty="0" smtClean="0">
                <a:solidFill>
                  <a:srgbClr val="002060"/>
                </a:solidFill>
                <a:latin typeface="Garamond" pitchFamily="18" charset="0"/>
              </a:rPr>
              <a:t>*.VHDL file</a:t>
            </a:r>
          </a:p>
          <a:p>
            <a:pPr algn="ctr">
              <a:buFontTx/>
              <a:buNone/>
            </a:pPr>
            <a:r>
              <a:rPr lang="en-US" dirty="0" smtClean="0">
                <a:solidFill>
                  <a:srgbClr val="002060"/>
                </a:solidFill>
                <a:latin typeface="Garamond" pitchFamily="18" charset="0"/>
              </a:rPr>
              <a:t>*.Bit file </a:t>
            </a:r>
          </a:p>
          <a:p>
            <a:pPr algn="ctr">
              <a:buFontTx/>
              <a:buNone/>
            </a:pPr>
            <a:r>
              <a:rPr lang="en-US" dirty="0" smtClean="0">
                <a:solidFill>
                  <a:srgbClr val="002060"/>
                </a:solidFill>
                <a:latin typeface="Garamond" pitchFamily="18" charset="0"/>
              </a:rPr>
              <a:t>*.</a:t>
            </a:r>
            <a:r>
              <a:rPr lang="en-US" dirty="0" err="1" smtClean="0">
                <a:solidFill>
                  <a:srgbClr val="002060"/>
                </a:solidFill>
                <a:latin typeface="Garamond" pitchFamily="18" charset="0"/>
              </a:rPr>
              <a:t>Mcs</a:t>
            </a:r>
            <a:r>
              <a:rPr lang="en-US" dirty="0" smtClean="0">
                <a:solidFill>
                  <a:srgbClr val="002060"/>
                </a:solidFill>
                <a:latin typeface="Garamond" pitchFamily="18" charset="0"/>
              </a:rPr>
              <a:t> file</a:t>
            </a:r>
          </a:p>
          <a:p>
            <a:pPr algn="ctr">
              <a:buFontTx/>
              <a:buNone/>
            </a:pPr>
            <a:r>
              <a:rPr lang="en-US" dirty="0" smtClean="0">
                <a:solidFill>
                  <a:srgbClr val="002060"/>
                </a:solidFill>
                <a:latin typeface="Garamond" pitchFamily="18" charset="0"/>
              </a:rPr>
              <a:t>*.</a:t>
            </a:r>
            <a:r>
              <a:rPr lang="en-US" dirty="0" err="1" smtClean="0">
                <a:solidFill>
                  <a:srgbClr val="002060"/>
                </a:solidFill>
                <a:latin typeface="Garamond" pitchFamily="18" charset="0"/>
              </a:rPr>
              <a:t>Ucf</a:t>
            </a:r>
            <a:r>
              <a:rPr lang="en-US" dirty="0" smtClean="0">
                <a:solidFill>
                  <a:srgbClr val="002060"/>
                </a:solidFill>
                <a:latin typeface="Garamond" pitchFamily="18" charset="0"/>
              </a:rPr>
              <a:t> file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105400" y="3733800"/>
            <a:ext cx="4038600" cy="2819400"/>
          </a:xfrm>
          <a:prstGeom prst="rect">
            <a:avLst/>
          </a:prstGeom>
          <a:ln w="25400" cap="flat" cmpd="sng" algn="ctr">
            <a:solidFill>
              <a:schemeClr val="accent2"/>
            </a:solidFill>
            <a:prstDash val="solid"/>
            <a:miter lim="800000"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sng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Xilinx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Synthesize 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 smtClean="0">
                <a:solidFill>
                  <a:srgbClr val="002060"/>
                </a:solidFill>
                <a:latin typeface="Garamond" pitchFamily="18" charset="0"/>
              </a:rPr>
              <a:t>Implement design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Generate programming file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800" kern="0" dirty="0" smtClean="0">
              <a:solidFill>
                <a:srgbClr val="002060"/>
              </a:solidFill>
              <a:latin typeface="Garamond" pitchFamily="18" charset="0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935" y="65405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05800" cy="1143000"/>
          </a:xfrm>
        </p:spPr>
        <p:txBody>
          <a:bodyPr/>
          <a:lstStyle/>
          <a:p>
            <a:pPr algn="r"/>
            <a:r>
              <a:rPr lang="en-US" sz="280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Behavioral Coding</a:t>
            </a:r>
            <a:endParaRPr lang="en-US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209800" y="2286000"/>
            <a:ext cx="4724400" cy="2667000"/>
          </a:xfrm>
          <a:prstGeom prst="rect">
            <a:avLst/>
          </a:prstGeom>
          <a:ln w="25400" cap="flat" cmpd="sng" algn="ctr">
            <a:solidFill>
              <a:schemeClr val="accent2"/>
            </a:solidFill>
            <a:prstDash val="solid"/>
            <a:miter lim="800000"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sng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VHDL Coding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kern="0" dirty="0" smtClean="0">
              <a:solidFill>
                <a:srgbClr val="002060"/>
              </a:solidFill>
              <a:latin typeface="Garamond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 smtClean="0">
                <a:solidFill>
                  <a:srgbClr val="002060"/>
                </a:solidFill>
                <a:latin typeface="Garamond" pitchFamily="18" charset="0"/>
              </a:rPr>
              <a:t>AND Gate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JK Flip Flop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 smtClean="0">
                <a:solidFill>
                  <a:srgbClr val="002060"/>
                </a:solidFill>
                <a:latin typeface="Garamond" pitchFamily="18" charset="0"/>
              </a:rPr>
              <a:t>BCD – 7 Segment Converter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935" y="65405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0" y="60960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1141412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0" y="6246812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9144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05800" cy="1143000"/>
          </a:xfrm>
        </p:spPr>
        <p:txBody>
          <a:bodyPr/>
          <a:lstStyle/>
          <a:p>
            <a:pPr algn="r"/>
            <a:r>
              <a:rPr lang="en-US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Behavioral……………</a:t>
            </a:r>
            <a:br>
              <a:rPr lang="en-US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280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           Coding</a:t>
            </a:r>
            <a:endParaRPr lang="en-US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9800" y="1295400"/>
            <a:ext cx="3962400" cy="461665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 smtClean="0">
                <a:effectLst/>
                <a:latin typeface="Times New Roman" pitchFamily="18" charset="0"/>
                <a:cs typeface="Times New Roman" pitchFamily="18" charset="0"/>
              </a:rPr>
              <a:t>Coding syntax of VHDL file</a:t>
            </a:r>
            <a:endParaRPr lang="en-US" i="1" dirty="0"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3" name="Rectangle 1"/>
          <p:cNvSpPr>
            <a:spLocks noChangeArrowheads="1"/>
          </p:cNvSpPr>
          <p:nvPr/>
        </p:nvSpPr>
        <p:spPr bwMode="auto">
          <a:xfrm>
            <a:off x="2819400" y="2156713"/>
            <a:ext cx="5715000" cy="45473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normalizeH="0" baseline="0" dirty="0" smtClean="0">
                <a:solidFill>
                  <a:srgbClr val="C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&lt; include the library files &gt;</a:t>
            </a:r>
            <a:endParaRPr kumimoji="0" lang="en-US" sz="1050" i="0" u="none" strike="noStrike" normalizeH="0" baseline="0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normalizeH="0" baseline="0" dirty="0" smtClean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entity &lt;entity</a:t>
            </a:r>
            <a:r>
              <a:rPr kumimoji="0" lang="en-US" sz="2000" i="0" u="none" strike="noStrike" normalizeH="0" dirty="0" smtClean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name&gt;</a:t>
            </a:r>
            <a:r>
              <a:rPr kumimoji="0" lang="en-US" sz="2000" i="0" u="none" strike="noStrike" normalizeH="0" baseline="0" dirty="0" smtClean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is</a:t>
            </a:r>
            <a:endParaRPr kumimoji="0" lang="en-US" sz="1050" i="0" u="none" strike="noStrike" normalizeH="0" baseline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normalizeH="0" baseline="0" dirty="0" smtClean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</a:t>
            </a:r>
            <a:r>
              <a:rPr kumimoji="0" lang="en-US" sz="2000" i="0" u="none" strike="noStrike" normalizeH="0" baseline="0" dirty="0" smtClean="0">
                <a:solidFill>
                  <a:srgbClr val="C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&lt;Define the I/O Ports &gt;</a:t>
            </a:r>
            <a:endParaRPr kumimoji="0" lang="en-US" sz="1050" i="0" u="none" strike="noStrike" normalizeH="0" baseline="0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</a:t>
            </a:r>
            <a:r>
              <a:rPr kumimoji="0" lang="en-US" sz="2000" i="0" u="none" strike="noStrike" normalizeH="0" baseline="0" dirty="0" smtClean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nd &lt;entity name&gt;;</a:t>
            </a:r>
            <a:endParaRPr kumimoji="0" lang="en-US" sz="1050" i="0" u="none" strike="noStrike" normalizeH="0" baseline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i="0" u="none" strike="noStrike" normalizeH="0" baseline="0" dirty="0" smtClean="0">
              <a:solidFill>
                <a:schemeClr val="tx1"/>
              </a:solidFill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normalizeH="0" baseline="0" dirty="0" smtClean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architecture Behavioral of &lt;entity name&gt; is</a:t>
            </a:r>
            <a:endParaRPr kumimoji="0" lang="en-US" sz="1050" i="0" u="none" strike="noStrike" normalizeH="0" baseline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normalizeH="0" baseline="0" dirty="0" smtClean="0">
                <a:solidFill>
                  <a:srgbClr val="C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&lt;Define</a:t>
            </a:r>
            <a:r>
              <a:rPr kumimoji="0" lang="en-US" sz="2000" i="0" u="none" strike="noStrike" normalizeH="0" dirty="0" smtClean="0">
                <a:solidFill>
                  <a:srgbClr val="C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or declare </a:t>
            </a:r>
            <a:r>
              <a:rPr kumimoji="0" lang="en-US" sz="2000" i="0" u="none" strike="noStrike" normalizeH="0" baseline="0" dirty="0" smtClean="0">
                <a:solidFill>
                  <a:srgbClr val="C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the intermediate signals&gt;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normalizeH="0" baseline="0" dirty="0" smtClean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begin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i="0" u="none" strike="noStrike" normalizeH="0" baseline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C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&lt;</a:t>
            </a:r>
            <a:r>
              <a:rPr kumimoji="0" lang="en-US" sz="2000" i="0" u="none" strike="noStrike" normalizeH="0" baseline="0" dirty="0" smtClean="0">
                <a:solidFill>
                  <a:srgbClr val="C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VHDL Coding</a:t>
            </a:r>
            <a:r>
              <a:rPr kumimoji="0" lang="en-US" sz="2000" i="0" u="none" strike="noStrike" normalizeH="0" dirty="0" smtClean="0">
                <a:solidFill>
                  <a:srgbClr val="C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&gt;</a:t>
            </a:r>
            <a:r>
              <a:rPr kumimoji="0" lang="en-US" sz="2000" i="0" u="none" strike="noStrike" normalizeH="0" baseline="0" dirty="0" smtClean="0">
                <a:solidFill>
                  <a:srgbClr val="C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process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i="0" u="none" strike="noStrike" normalizeH="0" baseline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normalizeH="0" baseline="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&lt; </a:t>
            </a:r>
            <a:r>
              <a:rPr kumimoji="0" lang="en-US" sz="2000" i="0" u="none" strike="noStrike" normalizeH="0" baseline="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VHDL Signal</a:t>
            </a:r>
            <a:r>
              <a:rPr kumimoji="0" lang="en-US" sz="2000" i="0" u="none" strike="noStrike" normalizeH="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Sensitive Coding &gt;;</a:t>
            </a:r>
            <a:endParaRPr kumimoji="0" lang="en-US" sz="2000" i="0" u="none" strike="noStrike" normalizeH="0" baseline="0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i="0" u="none" strike="noStrike" normalizeH="0" baseline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</a:t>
            </a:r>
            <a:r>
              <a:rPr kumimoji="0" lang="en-US" sz="2000" i="0" u="none" strike="noStrike" normalizeH="0" baseline="0" dirty="0" smtClean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nd process;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normalizeH="0" baseline="0" dirty="0" smtClean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end Behavioral;</a:t>
            </a:r>
            <a:endParaRPr kumimoji="0" lang="en-US" sz="2800" i="0" u="none" strike="noStrike" normalizeH="0" baseline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62000" y="1371600"/>
            <a:ext cx="1169551" cy="4876799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vert="vert270"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 b="1" i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 pitchFamily="18" charset="0"/>
              </a:rPr>
              <a:t>VHDL- LANGUAGE SYNTAX</a:t>
            </a:r>
            <a:endParaRPr lang="en-US" sz="3200" b="1" i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935" y="65405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05800" cy="1143000"/>
          </a:xfrm>
        </p:spPr>
        <p:txBody>
          <a:bodyPr/>
          <a:lstStyle/>
          <a:p>
            <a:pPr algn="r"/>
            <a:r>
              <a:rPr lang="en-US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Behavioral……………</a:t>
            </a:r>
            <a:br>
              <a:rPr lang="en-US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280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           Coding</a:t>
            </a:r>
            <a:endParaRPr lang="en-US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9800" y="1295400"/>
            <a:ext cx="396240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 smtClean="0">
                <a:effectLst/>
                <a:latin typeface="Times New Roman" pitchFamily="18" charset="0"/>
                <a:cs typeface="Times New Roman" pitchFamily="18" charset="0"/>
              </a:rPr>
              <a:t>Coding syntax of UCF file</a:t>
            </a:r>
            <a:endParaRPr lang="en-US" i="1" dirty="0"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3" name="Rectangle 1"/>
          <p:cNvSpPr>
            <a:spLocks noChangeArrowheads="1"/>
          </p:cNvSpPr>
          <p:nvPr/>
        </p:nvSpPr>
        <p:spPr bwMode="auto">
          <a:xfrm rot="19760961">
            <a:off x="367991" y="3779715"/>
            <a:ext cx="9291703" cy="52322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i="0" u="none" strike="noStrike" normalizeH="0" baseline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NET  “&lt;Port Variable Name&gt;” LOC= “FPGA Pin Number”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33400" y="304800"/>
            <a:ext cx="1169551" cy="5867399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vert="vert270"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 b="1" i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 pitchFamily="18" charset="0"/>
              </a:rPr>
              <a:t>UCF-PORT ASSIGNMENT SYNTAX</a:t>
            </a:r>
            <a:endParaRPr lang="en-US" sz="3200" b="1" i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29600" y="5715000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0" y="6399212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1371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05800" cy="1143000"/>
          </a:xfrm>
        </p:spPr>
        <p:txBody>
          <a:bodyPr/>
          <a:lstStyle/>
          <a:p>
            <a:pPr algn="r"/>
            <a:r>
              <a:rPr lang="en-US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Behavioral……………</a:t>
            </a:r>
            <a:br>
              <a:rPr lang="en-US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280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           Coding</a:t>
            </a:r>
            <a:endParaRPr lang="en-US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8" name="Picture 7" descr="C:\Users\ZenTill\Desktop\and4.gif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2030730" cy="2785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C:\Users\ZenTill\Desktop\04101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429000"/>
            <a:ext cx="2222500" cy="263715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3124200" y="13716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effectLst>
                  <a:reflection blurRad="6350" stA="60000" endA="900" endPos="60000" dist="60007" dir="5400000" sy="-100000" algn="bl" rotWithShape="0"/>
                </a:effectLst>
              </a:rPr>
              <a:t>AND  . GATE</a:t>
            </a:r>
            <a:endParaRPr lang="en-US" i="1" dirty="0">
              <a:effectLst>
                <a:reflection blurRad="6350" stA="60000" endA="900" endPos="60000" dist="60007" dir="5400000" sy="-100000" algn="bl" rotWithShape="0"/>
              </a:effectLst>
            </a:endParaRPr>
          </a:p>
        </p:txBody>
      </p:sp>
      <p:sp>
        <p:nvSpPr>
          <p:cNvPr id="28673" name="Rectangle 1"/>
          <p:cNvSpPr>
            <a:spLocks noChangeArrowheads="1"/>
          </p:cNvSpPr>
          <p:nvPr/>
        </p:nvSpPr>
        <p:spPr bwMode="auto">
          <a:xfrm>
            <a:off x="3352800" y="2667000"/>
            <a:ext cx="4343400" cy="34778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normalizeH="0" baseline="0" dirty="0" smtClean="0">
                <a:solidFill>
                  <a:srgbClr val="008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library IEEE;</a:t>
            </a:r>
            <a:endParaRPr kumimoji="0" lang="en-US" sz="1050" i="0" u="none" strike="noStrike" normalizeH="0" baseline="0" dirty="0" smtClean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normalizeH="0" baseline="0" dirty="0" smtClean="0">
                <a:solidFill>
                  <a:srgbClr val="008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use IEEE.STD_LOGIC_1164.ALL;</a:t>
            </a:r>
            <a:endParaRPr kumimoji="0" lang="en-US" sz="1050" i="0" u="none" strike="noStrike" normalizeH="0" baseline="0" dirty="0" smtClean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normalizeH="0" baseline="0" dirty="0" smtClean="0">
                <a:solidFill>
                  <a:srgbClr val="008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entity </a:t>
            </a:r>
            <a:r>
              <a:rPr kumimoji="0" lang="en-US" sz="2000" i="0" u="none" strike="noStrike" normalizeH="0" baseline="0" dirty="0" err="1" smtClean="0">
                <a:solidFill>
                  <a:srgbClr val="008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And_Gate</a:t>
            </a:r>
            <a:r>
              <a:rPr kumimoji="0" lang="en-US" sz="2000" i="0" u="none" strike="noStrike" normalizeH="0" baseline="0" dirty="0" smtClean="0">
                <a:solidFill>
                  <a:srgbClr val="008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is</a:t>
            </a:r>
            <a:endParaRPr kumimoji="0" lang="en-US" sz="1050" i="0" u="none" strike="noStrike" normalizeH="0" baseline="0" dirty="0" smtClean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normalizeH="0" baseline="0" dirty="0" smtClean="0">
                <a:solidFill>
                  <a:srgbClr val="008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Port ( In1 : in  STD_LOGIC;</a:t>
            </a:r>
            <a:endParaRPr kumimoji="0" lang="en-US" sz="1050" i="0" u="none" strike="noStrike" normalizeH="0" baseline="0" dirty="0" smtClean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normalizeH="0" baseline="0" dirty="0" smtClean="0">
                <a:solidFill>
                  <a:srgbClr val="008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 In2 : in  STD_LOGIC;</a:t>
            </a:r>
            <a:endParaRPr kumimoji="0" lang="en-US" sz="1050" i="0" u="none" strike="noStrike" normalizeH="0" baseline="0" dirty="0" smtClean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normalizeH="0" baseline="0" dirty="0" smtClean="0">
                <a:solidFill>
                  <a:srgbClr val="008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 Out1 : out  STD_LOGIC);</a:t>
            </a:r>
            <a:endParaRPr kumimoji="0" lang="en-US" sz="1050" i="0" u="none" strike="noStrike" normalizeH="0" baseline="0" dirty="0" smtClean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normalizeH="0" baseline="0" dirty="0" smtClean="0">
                <a:solidFill>
                  <a:srgbClr val="008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end </a:t>
            </a:r>
            <a:r>
              <a:rPr kumimoji="0" lang="en-US" sz="2000" i="0" u="none" strike="noStrike" normalizeH="0" baseline="0" dirty="0" err="1" smtClean="0">
                <a:solidFill>
                  <a:srgbClr val="008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And_Gate</a:t>
            </a:r>
            <a:r>
              <a:rPr kumimoji="0" lang="en-US" sz="2000" i="0" u="none" strike="noStrike" normalizeH="0" baseline="0" dirty="0" smtClean="0">
                <a:solidFill>
                  <a:srgbClr val="008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;</a:t>
            </a:r>
            <a:endParaRPr kumimoji="0" lang="en-US" sz="1050" i="0" u="none" strike="noStrike" normalizeH="0" baseline="0" dirty="0" smtClean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normalizeH="0" baseline="0" dirty="0" smtClean="0">
                <a:solidFill>
                  <a:srgbClr val="008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architecture Behavioral of </a:t>
            </a:r>
            <a:r>
              <a:rPr kumimoji="0" lang="en-US" sz="2000" i="0" u="none" strike="noStrike" normalizeH="0" baseline="0" dirty="0" err="1" smtClean="0">
                <a:solidFill>
                  <a:srgbClr val="008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And_Gate</a:t>
            </a:r>
            <a:r>
              <a:rPr kumimoji="0" lang="en-US" sz="2000" i="0" u="none" strike="noStrike" normalizeH="0" baseline="0" dirty="0" smtClean="0">
                <a:solidFill>
                  <a:srgbClr val="008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is</a:t>
            </a:r>
            <a:endParaRPr kumimoji="0" lang="en-US" sz="1050" i="0" u="none" strike="noStrike" normalizeH="0" baseline="0" dirty="0" smtClean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normalizeH="0" baseline="0" dirty="0" smtClean="0">
                <a:solidFill>
                  <a:srgbClr val="008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begin</a:t>
            </a:r>
            <a:endParaRPr kumimoji="0" lang="en-US" sz="1050" i="0" u="none" strike="noStrike" normalizeH="0" baseline="0" dirty="0" smtClean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normalizeH="0" baseline="0" dirty="0" smtClean="0">
                <a:solidFill>
                  <a:srgbClr val="008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Out1 &lt;= In1 and In2;</a:t>
            </a:r>
            <a:endParaRPr kumimoji="0" lang="en-US" sz="1050" i="0" u="none" strike="noStrike" normalizeH="0" baseline="0" dirty="0" smtClean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normalizeH="0" baseline="0" dirty="0" smtClean="0">
                <a:solidFill>
                  <a:srgbClr val="008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end Behavioral;</a:t>
            </a:r>
            <a:endParaRPr kumimoji="0" lang="en-US" sz="2800" i="0" u="none" strike="noStrike" normalizeH="0" baseline="0" dirty="0" smtClean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29600" y="5715000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141412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305800" cy="1143000"/>
          </a:xfrm>
        </p:spPr>
        <p:txBody>
          <a:bodyPr/>
          <a:lstStyle/>
          <a:p>
            <a:pPr algn="r"/>
            <a:r>
              <a:rPr lang="en-US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Behavioral……………</a:t>
            </a:r>
            <a:br>
              <a:rPr lang="en-US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280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           Coding</a:t>
            </a:r>
            <a:endParaRPr lang="en-US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1000" y="12192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effectLst/>
              </a:rPr>
              <a:t>JK  FLIPFLOP</a:t>
            </a:r>
            <a:endParaRPr lang="en-US" i="1" dirty="0">
              <a:effectLst/>
            </a:endParaRPr>
          </a:p>
        </p:txBody>
      </p:sp>
      <p:sp>
        <p:nvSpPr>
          <p:cNvPr id="28673" name="Rectangle 1"/>
          <p:cNvSpPr>
            <a:spLocks noChangeArrowheads="1"/>
          </p:cNvSpPr>
          <p:nvPr/>
        </p:nvSpPr>
        <p:spPr bwMode="auto">
          <a:xfrm>
            <a:off x="4191000" y="1828800"/>
            <a:ext cx="4724400" cy="480131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 entity JKFF is</a:t>
            </a:r>
          </a:p>
          <a:p>
            <a:pPr algn="just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   	 Port (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J,K,CLK:in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bit;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Q,QN:out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bit);</a:t>
            </a:r>
          </a:p>
          <a:p>
            <a:pPr algn="just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end JKFF;</a:t>
            </a:r>
          </a:p>
          <a:p>
            <a:pPr algn="just"/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 architecture JKFF1 of JKFF is</a:t>
            </a:r>
          </a:p>
          <a:p>
            <a:pPr algn="just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 signal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Qint:bit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algn="just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 begin</a:t>
            </a:r>
          </a:p>
          <a:p>
            <a:pPr algn="just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 Q&lt;=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Qint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algn="just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 QN&lt;=not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Qint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algn="just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/>
            <a:r>
              <a:rPr 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process(CLK)</a:t>
            </a:r>
          </a:p>
          <a:p>
            <a:pPr algn="just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 begin </a:t>
            </a:r>
          </a:p>
          <a:p>
            <a:pPr algn="just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 if CLK' event and CLK='0' then</a:t>
            </a:r>
          </a:p>
          <a:p>
            <a:pPr algn="just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Qint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&lt;=(J and not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Qint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) or (not K and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Qint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 algn="just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 end if;</a:t>
            </a:r>
          </a:p>
          <a:p>
            <a:pPr algn="just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end process;</a:t>
            </a:r>
          </a:p>
          <a:p>
            <a:pPr algn="just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 end JKFF1;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 descr="C:\Users\ZenTill\Desktop\ED074B8D34B6C5713EBA0249964C78A8756E6060_large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371600"/>
            <a:ext cx="3581400" cy="5181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5715000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4" descr="a1cnow-inside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lum bright="10000"/>
          </a:blip>
          <a:srcRect/>
          <a:stretch>
            <a:fillRect/>
          </a:stretch>
        </p:blipFill>
        <p:spPr>
          <a:xfrm>
            <a:off x="0" y="0"/>
            <a:ext cx="3886200" cy="6858000"/>
          </a:xfrm>
          <a:noFill/>
        </p:spPr>
      </p:pic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3886200" y="609600"/>
            <a:ext cx="35814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4400" dirty="0" smtClean="0">
                <a:solidFill>
                  <a:srgbClr val="663300"/>
                </a:solidFill>
                <a:latin typeface="Georgia" pitchFamily="18" charset="0"/>
              </a:rPr>
              <a:t>7-08-2015 </a:t>
            </a:r>
            <a:endParaRPr lang="en-US" sz="4400" dirty="0">
              <a:solidFill>
                <a:srgbClr val="663300"/>
              </a:solidFill>
              <a:latin typeface="Georgia" pitchFamily="18" charset="0"/>
            </a:endParaRPr>
          </a:p>
        </p:txBody>
      </p:sp>
      <p:sp>
        <p:nvSpPr>
          <p:cNvPr id="5127" name="Rectangle 27"/>
          <p:cNvSpPr>
            <a:spLocks noChangeArrowheads="1"/>
          </p:cNvSpPr>
          <p:nvPr/>
        </p:nvSpPr>
        <p:spPr bwMode="auto">
          <a:xfrm rot="-1917415">
            <a:off x="2209800" y="2971800"/>
            <a:ext cx="4103688" cy="1006475"/>
          </a:xfrm>
          <a:prstGeom prst="rect">
            <a:avLst/>
          </a:prstGeom>
          <a:solidFill>
            <a:schemeClr val="accent1">
              <a:alpha val="0"/>
            </a:schemeClr>
          </a:solidFill>
          <a:ln w="9525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sz="6000" b="1">
              <a:solidFill>
                <a:srgbClr val="EAEAEA"/>
              </a:solidFill>
              <a:latin typeface="Georgia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5791200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" name="Group 14"/>
          <p:cNvGrpSpPr/>
          <p:nvPr/>
        </p:nvGrpSpPr>
        <p:grpSpPr>
          <a:xfrm>
            <a:off x="4191000" y="1905000"/>
            <a:ext cx="4953000" cy="4347865"/>
            <a:chOff x="4191000" y="1905000"/>
            <a:chExt cx="4953000" cy="4347865"/>
          </a:xfrm>
        </p:grpSpPr>
        <p:sp>
          <p:nvSpPr>
            <p:cNvPr id="8199" name="Text Box 10"/>
            <p:cNvSpPr txBox="1">
              <a:spLocks noChangeArrowheads="1"/>
            </p:cNvSpPr>
            <p:nvPr/>
          </p:nvSpPr>
          <p:spPr bwMode="auto">
            <a:xfrm>
              <a:off x="4419600" y="4495800"/>
              <a:ext cx="4724400" cy="1169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US" sz="2800" b="1" cap="all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  <a:latin typeface="Georgia" pitchFamily="18" charset="0"/>
                </a:rPr>
                <a:t>M.Senthil Kumaran</a:t>
              </a:r>
            </a:p>
            <a:p>
              <a:pPr algn="l">
                <a:spcBef>
                  <a:spcPct val="50000"/>
                </a:spcBef>
                <a:defRPr/>
              </a:pPr>
              <a:r>
                <a:rPr lang="en-US" sz="2800" b="1" cap="all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  <a:latin typeface="Georgia" pitchFamily="18" charset="0"/>
                </a:rPr>
                <a:t>S. </a:t>
              </a:r>
              <a:r>
                <a:rPr lang="en-US" sz="2800" b="1" cap="all" dirty="0" err="1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  <a:latin typeface="Georgia" pitchFamily="18" charset="0"/>
                </a:rPr>
                <a:t>VIjayenthiran</a:t>
              </a:r>
              <a:endParaRPr lang="en-US" sz="28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Georgia" pitchFamily="18" charset="0"/>
              </a:endParaRPr>
            </a:p>
          </p:txBody>
        </p:sp>
        <p:sp>
          <p:nvSpPr>
            <p:cNvPr id="8202" name="Text Box 12"/>
            <p:cNvSpPr txBox="1">
              <a:spLocks noChangeArrowheads="1"/>
            </p:cNvSpPr>
            <p:nvPr/>
          </p:nvSpPr>
          <p:spPr bwMode="auto">
            <a:xfrm>
              <a:off x="4495800" y="2743200"/>
              <a:ext cx="4419600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>
                <a:spcBef>
                  <a:spcPct val="50000"/>
                </a:spcBef>
                <a:defRPr/>
              </a:pPr>
              <a:r>
                <a:rPr lang="en-US" sz="2000" b="1" dirty="0" smtClean="0">
                  <a:ln w="10541" cmpd="sng">
                    <a:solidFill>
                      <a:srgbClr val="996633"/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latin typeface="Georgia" pitchFamily="18" charset="0"/>
                </a:rPr>
                <a:t>Design of Digital Controllers in FPGA using Matlab System Generator Toolbox – Hands On</a:t>
              </a:r>
              <a:endParaRPr lang="en-US" sz="2000" b="1" dirty="0">
                <a:ln w="10541" cmpd="sng">
                  <a:solidFill>
                    <a:srgbClr val="996633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Georgia" pitchFamily="18" charset="0"/>
              </a:endParaRPr>
            </a:p>
          </p:txBody>
        </p:sp>
        <p:sp>
          <p:nvSpPr>
            <p:cNvPr id="8203" name="Text Box 6"/>
            <p:cNvSpPr txBox="1">
              <a:spLocks noChangeArrowheads="1"/>
            </p:cNvSpPr>
            <p:nvPr/>
          </p:nvSpPr>
          <p:spPr bwMode="auto">
            <a:xfrm>
              <a:off x="4648200" y="1905000"/>
              <a:ext cx="4114800" cy="707886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US" sz="4000" b="1" dirty="0" smtClean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latin typeface="Georgia" pitchFamily="18" charset="0"/>
                </a:rPr>
                <a:t>Workshop </a:t>
              </a:r>
              <a:r>
                <a:rPr lang="en-US" sz="4000" b="1" dirty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latin typeface="Georgia" pitchFamily="18" charset="0"/>
                </a:rPr>
                <a:t>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91000" y="3962400"/>
              <a:ext cx="3505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Starting Time 8:30 AM</a:t>
              </a:r>
              <a:endParaRPr lang="en-IN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91000" y="5791200"/>
              <a:ext cx="4953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Finishing Time – We Don’t Know</a:t>
              </a:r>
              <a:endParaRPr lang="en-IN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0" y="6780212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0" y="685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305800" cy="990600"/>
          </a:xfrm>
        </p:spPr>
        <p:txBody>
          <a:bodyPr/>
          <a:lstStyle/>
          <a:p>
            <a:pPr algn="r"/>
            <a:r>
              <a:rPr lang="en-US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Behavioral……………</a:t>
            </a:r>
            <a:br>
              <a:rPr lang="en-US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280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           Coding</a:t>
            </a:r>
            <a:endParaRPr lang="en-US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1000" y="7620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effectLst/>
              </a:rPr>
              <a:t>BCD – 7SEGMENT</a:t>
            </a:r>
            <a:endParaRPr lang="en-US" i="1" dirty="0">
              <a:effectLst/>
            </a:endParaRPr>
          </a:p>
        </p:txBody>
      </p:sp>
      <p:sp>
        <p:nvSpPr>
          <p:cNvPr id="28673" name="Rectangle 1"/>
          <p:cNvSpPr>
            <a:spLocks noChangeArrowheads="1"/>
          </p:cNvSpPr>
          <p:nvPr/>
        </p:nvSpPr>
        <p:spPr bwMode="auto">
          <a:xfrm>
            <a:off x="4191000" y="1295400"/>
            <a:ext cx="4953000" cy="524684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entity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FirstDemo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is</a:t>
            </a:r>
          </a:p>
          <a:p>
            <a:pPr algn="l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   Port ( switches : in  STD_LOGIC_VECTOR (3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downto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0);</a:t>
            </a:r>
          </a:p>
          <a:p>
            <a:pPr algn="l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sevenseg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: out  STD_LOGIC_VECTOR (6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downto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0);</a:t>
            </a:r>
          </a:p>
          <a:p>
            <a:pPr algn="l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          anode : out  STD_LOGIC_VECTOR (3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downto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0));</a:t>
            </a:r>
          </a:p>
          <a:p>
            <a:pPr algn="l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end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FirstDemo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algn="l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 architecture Behavioral of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FirstDemo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is</a:t>
            </a:r>
          </a:p>
          <a:p>
            <a:pPr algn="l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begin</a:t>
            </a:r>
          </a:p>
          <a:p>
            <a:pPr algn="l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 with switches select </a:t>
            </a:r>
          </a:p>
          <a:p>
            <a:pPr algn="l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  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sevenseg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&lt;=  </a:t>
            </a:r>
          </a:p>
          <a:p>
            <a:pPr algn="l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	"1000000" when "0000" , </a:t>
            </a:r>
          </a:p>
          <a:p>
            <a:pPr algn="l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	"1111001" when "0001" , </a:t>
            </a:r>
          </a:p>
          <a:p>
            <a:pPr algn="l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     	"0100100" when "0010" , </a:t>
            </a:r>
          </a:p>
          <a:p>
            <a:pPr algn="l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          	"0110000" when "0011" , </a:t>
            </a:r>
          </a:p>
          <a:p>
            <a:pPr algn="l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	 "0011001" when "0100" , </a:t>
            </a:r>
          </a:p>
          <a:p>
            <a:pPr algn="l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          	"0010010" when "0101" , </a:t>
            </a:r>
          </a:p>
          <a:p>
            <a:pPr algn="l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	"0000010" when "0110" , </a:t>
            </a:r>
          </a:p>
          <a:p>
            <a:pPr algn="l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          	"1111000" when "0111" , </a:t>
            </a:r>
          </a:p>
          <a:p>
            <a:pPr algn="l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	"0000000" when "1000" , </a:t>
            </a:r>
          </a:p>
          <a:p>
            <a:pPr algn="l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	"0010000" when "1001" , </a:t>
            </a:r>
          </a:p>
          <a:p>
            <a:pPr algn="l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	"0010000" when others; </a:t>
            </a:r>
          </a:p>
          <a:p>
            <a:pPr algn="l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   anode &lt;= "0110";</a:t>
            </a:r>
          </a:p>
          <a:p>
            <a:pPr algn="l"/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 end Behavioral;</a:t>
            </a:r>
            <a:endParaRPr lang="en-U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52475" y="6367046"/>
            <a:ext cx="2991525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600" dirty="0" smtClean="0"/>
              <a:t>NET "anode&lt;0&gt;"  LOC = "F17"; </a:t>
            </a:r>
            <a:endParaRPr lang="en-US" sz="1600" dirty="0"/>
          </a:p>
        </p:txBody>
      </p:sp>
      <p:pic>
        <p:nvPicPr>
          <p:cNvPr id="11" name="Picture 10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29600" y="4876800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C:\Users\ZenTill\Desktop\bcd to 7 segment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838200"/>
            <a:ext cx="3657600" cy="2514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C:\Users\ZenTill\Desktop\cache.php.pn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3505200"/>
            <a:ext cx="3886200" cy="29718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1981200" cy="1143000"/>
          </a:xfrm>
        </p:spPr>
        <p:txBody>
          <a:bodyPr/>
          <a:lstStyle/>
          <a:p>
            <a:pPr algn="r"/>
            <a:r>
              <a:rPr lang="en-US" sz="280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Coding</a:t>
            </a:r>
            <a:endParaRPr lang="en-US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209800" y="1828800"/>
            <a:ext cx="4724400" cy="2590800"/>
          </a:xfrm>
          <a:prstGeom prst="rect">
            <a:avLst/>
          </a:prstGeom>
          <a:ln w="25400" cap="flat" cmpd="sng" algn="ctr">
            <a:solidFill>
              <a:schemeClr val="accent2"/>
            </a:solidFill>
            <a:prstDash val="solid"/>
            <a:miter lim="800000"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sng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VHDL Coding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kern="0" dirty="0" smtClean="0">
              <a:solidFill>
                <a:srgbClr val="002060"/>
              </a:solidFill>
              <a:latin typeface="Garamond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 smtClean="0">
                <a:solidFill>
                  <a:srgbClr val="002060"/>
                </a:solidFill>
                <a:latin typeface="Garamond" pitchFamily="18" charset="0"/>
              </a:rPr>
              <a:t>AND Gate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JK Flip Flop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 smtClean="0">
                <a:solidFill>
                  <a:srgbClr val="002060"/>
                </a:solidFill>
                <a:latin typeface="Garamond" pitchFamily="18" charset="0"/>
              </a:rPr>
              <a:t>BCD – 7 Segment Converter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267200" y="5943600"/>
            <a:ext cx="4876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Ends ……..………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29600" y="5791200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>
            <a:off x="0" y="5562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12954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305800" cy="1371600"/>
          </a:xfrm>
        </p:spPr>
        <p:txBody>
          <a:bodyPr/>
          <a:lstStyle/>
          <a:p>
            <a:pPr algn="r"/>
            <a:r>
              <a:rPr lang="en-US" sz="280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Coding – Through Model based approach</a:t>
            </a:r>
            <a:endParaRPr lang="en-US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828800" y="2438400"/>
            <a:ext cx="6096000" cy="25146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25400" cap="flat" cmpd="sng" algn="ctr">
            <a:solidFill>
              <a:schemeClr val="accent2"/>
            </a:solidFill>
            <a:prstDash val="solid"/>
            <a:miter lim="800000"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sng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sng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MATLAB- Xilinx interface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kern="0" dirty="0" smtClean="0">
              <a:solidFill>
                <a:srgbClr val="002060"/>
              </a:solidFill>
              <a:latin typeface="Garamond" pitchFamily="18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 smtClean="0">
                <a:solidFill>
                  <a:srgbClr val="002060"/>
                </a:solidFill>
                <a:latin typeface="Garamond" pitchFamily="18" charset="0"/>
              </a:rPr>
              <a:t>System Generator Tool box</a:t>
            </a:r>
          </a:p>
        </p:txBody>
      </p:sp>
      <p:pic>
        <p:nvPicPr>
          <p:cNvPr id="5" name="Picture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5200" y="4724400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1371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6553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990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25342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Interfacing Matlab and Xilinx Softwares</a:t>
            </a:r>
          </a:p>
        </p:txBody>
      </p:sp>
      <p:pic>
        <p:nvPicPr>
          <p:cNvPr id="67" name="Picture 66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2819400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" name="Group 84"/>
          <p:cNvGrpSpPr/>
          <p:nvPr/>
        </p:nvGrpSpPr>
        <p:grpSpPr>
          <a:xfrm rot="10800000">
            <a:off x="685800" y="3276600"/>
            <a:ext cx="457200" cy="2514600"/>
            <a:chOff x="914400" y="3277394"/>
            <a:chExt cx="457200" cy="1829594"/>
          </a:xfrm>
        </p:grpSpPr>
        <p:cxnSp>
          <p:nvCxnSpPr>
            <p:cNvPr id="71" name="Straight Arrow Connector 70"/>
            <p:cNvCxnSpPr/>
            <p:nvPr/>
          </p:nvCxnSpPr>
          <p:spPr>
            <a:xfrm rot="5400000" flipH="1" flipV="1">
              <a:off x="229394" y="4191000"/>
              <a:ext cx="1828006" cy="794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914400" y="5105400"/>
              <a:ext cx="457200" cy="1588"/>
            </a:xfrm>
            <a:prstGeom prst="line">
              <a:avLst/>
            </a:prstGeom>
            <a:ln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80"/>
          <p:cNvGrpSpPr/>
          <p:nvPr/>
        </p:nvGrpSpPr>
        <p:grpSpPr>
          <a:xfrm>
            <a:off x="914400" y="5410200"/>
            <a:ext cx="914400" cy="458788"/>
            <a:chOff x="2133600" y="5334000"/>
            <a:chExt cx="914400" cy="458788"/>
          </a:xfrm>
        </p:grpSpPr>
        <p:cxnSp>
          <p:nvCxnSpPr>
            <p:cNvPr id="74" name="Straight Arrow Connector 73"/>
            <p:cNvCxnSpPr/>
            <p:nvPr/>
          </p:nvCxnSpPr>
          <p:spPr>
            <a:xfrm>
              <a:off x="2133600" y="5562600"/>
              <a:ext cx="914400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1905000" y="5562600"/>
              <a:ext cx="458788" cy="158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81"/>
          <p:cNvGrpSpPr/>
          <p:nvPr/>
        </p:nvGrpSpPr>
        <p:grpSpPr>
          <a:xfrm>
            <a:off x="2930235" y="5410200"/>
            <a:ext cx="914400" cy="458788"/>
            <a:chOff x="2133600" y="5334000"/>
            <a:chExt cx="914400" cy="458788"/>
          </a:xfrm>
        </p:grpSpPr>
        <p:cxnSp>
          <p:nvCxnSpPr>
            <p:cNvPr id="83" name="Straight Arrow Connector 82"/>
            <p:cNvCxnSpPr/>
            <p:nvPr/>
          </p:nvCxnSpPr>
          <p:spPr>
            <a:xfrm>
              <a:off x="2133600" y="5562600"/>
              <a:ext cx="914400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5400000">
              <a:off x="1905000" y="5562600"/>
              <a:ext cx="458788" cy="158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88"/>
          <p:cNvGrpSpPr/>
          <p:nvPr/>
        </p:nvGrpSpPr>
        <p:grpSpPr>
          <a:xfrm rot="10800000">
            <a:off x="2667000" y="2438400"/>
            <a:ext cx="533400" cy="457200"/>
            <a:chOff x="914400" y="3277394"/>
            <a:chExt cx="457200" cy="1829594"/>
          </a:xfrm>
        </p:grpSpPr>
        <p:cxnSp>
          <p:nvCxnSpPr>
            <p:cNvPr id="90" name="Straight Arrow Connector 89"/>
            <p:cNvCxnSpPr/>
            <p:nvPr/>
          </p:nvCxnSpPr>
          <p:spPr>
            <a:xfrm rot="5400000" flipH="1" flipV="1">
              <a:off x="229394" y="4191000"/>
              <a:ext cx="1828006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914400" y="5105400"/>
              <a:ext cx="457200" cy="158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>
            <a:lum contrast="10000"/>
          </a:blip>
          <a:srcRect/>
          <a:stretch>
            <a:fillRect/>
          </a:stretch>
        </p:blipFill>
        <p:spPr bwMode="auto">
          <a:xfrm>
            <a:off x="381000" y="1676400"/>
            <a:ext cx="1193471" cy="1371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4">
            <a:lum contrast="10000"/>
          </a:blip>
          <a:srcRect/>
          <a:stretch>
            <a:fillRect/>
          </a:stretch>
        </p:blipFill>
        <p:spPr bwMode="auto">
          <a:xfrm>
            <a:off x="3352800" y="1676400"/>
            <a:ext cx="1196837" cy="1295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5">
            <a:lum contrast="10000"/>
          </a:blip>
          <a:srcRect/>
          <a:stretch>
            <a:fillRect/>
          </a:stretch>
        </p:blipFill>
        <p:spPr bwMode="auto">
          <a:xfrm>
            <a:off x="1828800" y="3200400"/>
            <a:ext cx="1295400" cy="14287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Group 88"/>
          <p:cNvGrpSpPr/>
          <p:nvPr/>
        </p:nvGrpSpPr>
        <p:grpSpPr>
          <a:xfrm rot="10800000">
            <a:off x="1676400" y="2438400"/>
            <a:ext cx="533400" cy="457200"/>
            <a:chOff x="914400" y="3277394"/>
            <a:chExt cx="457200" cy="1829594"/>
          </a:xfrm>
        </p:grpSpPr>
        <p:cxnSp>
          <p:nvCxnSpPr>
            <p:cNvPr id="80" name="Straight Arrow Connector 79"/>
            <p:cNvCxnSpPr/>
            <p:nvPr/>
          </p:nvCxnSpPr>
          <p:spPr>
            <a:xfrm rot="5400000" flipH="1" flipV="1">
              <a:off x="229394" y="4191000"/>
              <a:ext cx="1828006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914400" y="5105400"/>
              <a:ext cx="457200" cy="158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05000" y="5257800"/>
            <a:ext cx="937260" cy="7810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837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76250" y="5029200"/>
            <a:ext cx="2646123" cy="1143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Group 81"/>
          <p:cNvGrpSpPr/>
          <p:nvPr/>
        </p:nvGrpSpPr>
        <p:grpSpPr>
          <a:xfrm rot="16200000">
            <a:off x="6019006" y="4190207"/>
            <a:ext cx="914400" cy="458788"/>
            <a:chOff x="2133600" y="5334000"/>
            <a:chExt cx="914400" cy="458788"/>
          </a:xfrm>
        </p:grpSpPr>
        <p:cxnSp>
          <p:nvCxnSpPr>
            <p:cNvPr id="85" name="Straight Arrow Connector 84"/>
            <p:cNvCxnSpPr/>
            <p:nvPr/>
          </p:nvCxnSpPr>
          <p:spPr>
            <a:xfrm>
              <a:off x="2133600" y="5562600"/>
              <a:ext cx="914400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1905000" y="5562600"/>
              <a:ext cx="458788" cy="158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375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24600" y="1828800"/>
            <a:ext cx="2575891" cy="1905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5" name="Straight Connector 94"/>
          <p:cNvCxnSpPr/>
          <p:nvPr/>
        </p:nvCxnSpPr>
        <p:spPr>
          <a:xfrm rot="10800000" flipV="1">
            <a:off x="5257800" y="3886199"/>
            <a:ext cx="3505200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0" y="1066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1143000"/>
          </a:xfrm>
        </p:spPr>
        <p:txBody>
          <a:bodyPr/>
          <a:lstStyle/>
          <a:p>
            <a:pPr algn="r"/>
            <a:r>
              <a:rPr lang="en-US" sz="280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MATLAB  - Xilinx Interface</a:t>
            </a:r>
            <a:endParaRPr lang="en-US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143000" y="1143000"/>
            <a:ext cx="6400800" cy="6858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25400" cap="flat" cmpd="sng" algn="ctr">
            <a:solidFill>
              <a:schemeClr val="accent2"/>
            </a:solidFill>
            <a:prstDash val="solid"/>
            <a:miter lim="800000"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Before we start</a:t>
            </a:r>
            <a:r>
              <a:rPr kumimoji="0" lang="en-US" sz="2800" b="0" i="0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 </a:t>
            </a:r>
            <a:r>
              <a:rPr kumimoji="0" lang="en-US" sz="2800" b="0" i="0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Some ………</a:t>
            </a:r>
            <a:endParaRPr lang="en-US" sz="2800" kern="0" dirty="0" smtClean="0">
              <a:solidFill>
                <a:srgbClr val="002060"/>
              </a:solidFill>
              <a:latin typeface="Garamond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981200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2057400"/>
            <a:ext cx="1020445" cy="7232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52800" y="2057400"/>
            <a:ext cx="871855" cy="6908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57800" y="2133600"/>
            <a:ext cx="3388611" cy="27309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14400" y="3962400"/>
            <a:ext cx="2590800" cy="2667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5257800" y="17526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Xilinx tool box in MATLAB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5052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 generator setting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52600" y="31242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UCF_Equivalent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 bwMode="auto">
          <a:xfrm rot="16200000" flipV="1">
            <a:off x="2095500" y="2857501"/>
            <a:ext cx="381000" cy="152400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rot="5400000" flipH="1" flipV="1">
            <a:off x="3505200" y="2819400"/>
            <a:ext cx="304800" cy="152400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rot="5400000" flipH="1" flipV="1">
            <a:off x="571500" y="3237706"/>
            <a:ext cx="3810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3200400" y="5029200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Identify the FPGA&amp; its hardware details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048000" y="55626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Generate the VHDL file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6553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2192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253425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Model based design using MATLAB/System Generator Toolbox for Xilinx FPGAs</a:t>
            </a:r>
          </a:p>
        </p:txBody>
      </p:sp>
      <p:pic>
        <p:nvPicPr>
          <p:cNvPr id="11" name="Picture 10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4349" y="2220399"/>
            <a:ext cx="1020445" cy="7232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1545" y="2237936"/>
            <a:ext cx="871855" cy="6908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304800" y="1519535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 algorithm  development in MATLAB -Xilinx tool box 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1" idx="0"/>
            <a:endCxn id="14" idx="1"/>
          </p:cNvCxnSpPr>
          <p:nvPr/>
        </p:nvCxnSpPr>
        <p:spPr bwMode="auto">
          <a:xfrm flipV="1">
            <a:off x="1714794" y="2581365"/>
            <a:ext cx="876006" cy="667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stCxn id="14" idx="3"/>
            <a:endCxn id="12" idx="2"/>
          </p:cNvCxnSpPr>
          <p:nvPr/>
        </p:nvCxnSpPr>
        <p:spPr bwMode="auto">
          <a:xfrm>
            <a:off x="5943600" y="2581365"/>
            <a:ext cx="1337945" cy="2011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Bevel 16"/>
          <p:cNvSpPr/>
          <p:nvPr/>
        </p:nvSpPr>
        <p:spPr bwMode="auto">
          <a:xfrm>
            <a:off x="3429000" y="4648200"/>
            <a:ext cx="1905000" cy="1595021"/>
          </a:xfrm>
          <a:prstGeom prst="bevel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rPr>
              <a:t>FPGA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grpSp>
        <p:nvGrpSpPr>
          <p:cNvPr id="2" name="Group 27"/>
          <p:cNvGrpSpPr/>
          <p:nvPr/>
        </p:nvGrpSpPr>
        <p:grpSpPr>
          <a:xfrm>
            <a:off x="5334000" y="4876800"/>
            <a:ext cx="152400" cy="1220788"/>
            <a:chOff x="838200" y="4876800"/>
            <a:chExt cx="152400" cy="1220788"/>
          </a:xfrm>
        </p:grpSpPr>
        <p:cxnSp>
          <p:nvCxnSpPr>
            <p:cNvPr id="19" name="Straight Connector 18"/>
            <p:cNvCxnSpPr/>
            <p:nvPr/>
          </p:nvCxnSpPr>
          <p:spPr bwMode="auto">
            <a:xfrm>
              <a:off x="838200" y="48768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838200" y="50292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838200" y="51816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838200" y="53340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838200" y="54864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838200" y="56388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838200" y="57912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838200" y="59436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838200" y="60960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3" name="Group 28"/>
          <p:cNvGrpSpPr/>
          <p:nvPr/>
        </p:nvGrpSpPr>
        <p:grpSpPr>
          <a:xfrm>
            <a:off x="3276600" y="4800600"/>
            <a:ext cx="152400" cy="1220788"/>
            <a:chOff x="838200" y="4876800"/>
            <a:chExt cx="152400" cy="1220788"/>
          </a:xfrm>
        </p:grpSpPr>
        <p:cxnSp>
          <p:nvCxnSpPr>
            <p:cNvPr id="29" name="Straight Connector 28"/>
            <p:cNvCxnSpPr/>
            <p:nvPr/>
          </p:nvCxnSpPr>
          <p:spPr bwMode="auto">
            <a:xfrm>
              <a:off x="838200" y="48768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838200" y="50292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838200" y="51816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838200" y="53340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838200" y="54864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838200" y="56388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838200" y="57912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838200" y="59436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838200" y="60960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</p:grpSp>
      <p:grpSp>
        <p:nvGrpSpPr>
          <p:cNvPr id="4" name="Group 38"/>
          <p:cNvGrpSpPr/>
          <p:nvPr/>
        </p:nvGrpSpPr>
        <p:grpSpPr>
          <a:xfrm rot="5400000">
            <a:off x="4286647" y="3638153"/>
            <a:ext cx="152400" cy="1867694"/>
            <a:chOff x="838200" y="4876800"/>
            <a:chExt cx="152400" cy="1220788"/>
          </a:xfrm>
        </p:grpSpPr>
        <p:cxnSp>
          <p:nvCxnSpPr>
            <p:cNvPr id="39" name="Straight Connector 38"/>
            <p:cNvCxnSpPr/>
            <p:nvPr/>
          </p:nvCxnSpPr>
          <p:spPr bwMode="auto">
            <a:xfrm>
              <a:off x="838200" y="48768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>
              <a:off x="838200" y="50292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>
              <a:off x="838200" y="51816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>
              <a:off x="838200" y="53340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>
              <a:off x="838200" y="54864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/>
            <p:nvPr/>
          </p:nvCxnSpPr>
          <p:spPr bwMode="auto">
            <a:xfrm>
              <a:off x="838200" y="56388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>
              <a:off x="838200" y="57912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838200" y="59436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838200" y="60960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</p:cxnSp>
      </p:grpSp>
      <p:grpSp>
        <p:nvGrpSpPr>
          <p:cNvPr id="7" name="Group 48"/>
          <p:cNvGrpSpPr/>
          <p:nvPr/>
        </p:nvGrpSpPr>
        <p:grpSpPr>
          <a:xfrm rot="5400000">
            <a:off x="4286647" y="5390753"/>
            <a:ext cx="152400" cy="1867694"/>
            <a:chOff x="838200" y="4876800"/>
            <a:chExt cx="152400" cy="1220788"/>
          </a:xfrm>
        </p:grpSpPr>
        <p:cxnSp>
          <p:nvCxnSpPr>
            <p:cNvPr id="49" name="Straight Connector 48"/>
            <p:cNvCxnSpPr/>
            <p:nvPr/>
          </p:nvCxnSpPr>
          <p:spPr bwMode="auto">
            <a:xfrm>
              <a:off x="838200" y="48768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838200" y="50292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838200" y="51816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>
              <a:off x="838200" y="53340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838200" y="54864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54" name="Straight Connector 53"/>
            <p:cNvCxnSpPr/>
            <p:nvPr/>
          </p:nvCxnSpPr>
          <p:spPr bwMode="auto">
            <a:xfrm>
              <a:off x="838200" y="56388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>
              <a:off x="838200" y="57912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auto">
            <a:xfrm>
              <a:off x="838200" y="59436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 bwMode="auto">
            <a:xfrm>
              <a:off x="838200" y="6096000"/>
              <a:ext cx="152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</p:grpSp>
      <p:sp>
        <p:nvSpPr>
          <p:cNvPr id="58" name="TextBox 57"/>
          <p:cNvSpPr txBox="1"/>
          <p:nvPr/>
        </p:nvSpPr>
        <p:spPr>
          <a:xfrm>
            <a:off x="7086600" y="52578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FPGA Pins</a:t>
            </a:r>
            <a:endParaRPr lang="en-US" sz="1600" dirty="0"/>
          </a:p>
        </p:txBody>
      </p:sp>
      <p:sp>
        <p:nvSpPr>
          <p:cNvPr id="61" name="TextBox 60"/>
          <p:cNvSpPr txBox="1"/>
          <p:nvPr/>
        </p:nvSpPr>
        <p:spPr>
          <a:xfrm>
            <a:off x="762000" y="53340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FPGA Pins</a:t>
            </a:r>
            <a:endParaRPr lang="en-US" sz="1600" dirty="0"/>
          </a:p>
        </p:txBody>
      </p:sp>
      <p:sp>
        <p:nvSpPr>
          <p:cNvPr id="65" name="TextBox 64"/>
          <p:cNvSpPr txBox="1"/>
          <p:nvPr/>
        </p:nvSpPr>
        <p:spPr>
          <a:xfrm>
            <a:off x="3429000" y="3581400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Circuit inside the FPGA</a:t>
            </a:r>
            <a:endParaRPr lang="en-US" sz="1600" dirty="0"/>
          </a:p>
        </p:txBody>
      </p:sp>
      <p:pic>
        <p:nvPicPr>
          <p:cNvPr id="67" name="Picture 66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05800" y="5791200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Group 84"/>
          <p:cNvGrpSpPr/>
          <p:nvPr/>
        </p:nvGrpSpPr>
        <p:grpSpPr>
          <a:xfrm>
            <a:off x="914400" y="3277394"/>
            <a:ext cx="457200" cy="1829594"/>
            <a:chOff x="914400" y="3277394"/>
            <a:chExt cx="457200" cy="1829594"/>
          </a:xfrm>
        </p:grpSpPr>
        <p:cxnSp>
          <p:nvCxnSpPr>
            <p:cNvPr id="71" name="Straight Arrow Connector 70"/>
            <p:cNvCxnSpPr/>
            <p:nvPr/>
          </p:nvCxnSpPr>
          <p:spPr>
            <a:xfrm rot="5400000" flipH="1" flipV="1">
              <a:off x="229394" y="4191000"/>
              <a:ext cx="1828006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914400" y="5105400"/>
              <a:ext cx="457200" cy="158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80"/>
          <p:cNvGrpSpPr/>
          <p:nvPr/>
        </p:nvGrpSpPr>
        <p:grpSpPr>
          <a:xfrm>
            <a:off x="2133600" y="5334000"/>
            <a:ext cx="914400" cy="458788"/>
            <a:chOff x="2133600" y="5334000"/>
            <a:chExt cx="914400" cy="458788"/>
          </a:xfrm>
        </p:grpSpPr>
        <p:cxnSp>
          <p:nvCxnSpPr>
            <p:cNvPr id="74" name="Straight Arrow Connector 73"/>
            <p:cNvCxnSpPr/>
            <p:nvPr/>
          </p:nvCxnSpPr>
          <p:spPr>
            <a:xfrm>
              <a:off x="2133600" y="5562600"/>
              <a:ext cx="914400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1905000" y="5562600"/>
              <a:ext cx="458788" cy="158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81"/>
          <p:cNvGrpSpPr/>
          <p:nvPr/>
        </p:nvGrpSpPr>
        <p:grpSpPr>
          <a:xfrm>
            <a:off x="5867400" y="5257800"/>
            <a:ext cx="914400" cy="458788"/>
            <a:chOff x="2133600" y="5334000"/>
            <a:chExt cx="914400" cy="458788"/>
          </a:xfrm>
        </p:grpSpPr>
        <p:cxnSp>
          <p:nvCxnSpPr>
            <p:cNvPr id="83" name="Straight Arrow Connector 82"/>
            <p:cNvCxnSpPr/>
            <p:nvPr/>
          </p:nvCxnSpPr>
          <p:spPr>
            <a:xfrm>
              <a:off x="2133600" y="5562600"/>
              <a:ext cx="914400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5400000">
              <a:off x="1905000" y="5562600"/>
              <a:ext cx="458788" cy="158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85"/>
          <p:cNvGrpSpPr/>
          <p:nvPr/>
        </p:nvGrpSpPr>
        <p:grpSpPr>
          <a:xfrm>
            <a:off x="7467600" y="3276600"/>
            <a:ext cx="457200" cy="1829594"/>
            <a:chOff x="914400" y="3277394"/>
            <a:chExt cx="457200" cy="1829594"/>
          </a:xfrm>
        </p:grpSpPr>
        <p:cxnSp>
          <p:nvCxnSpPr>
            <p:cNvPr id="87" name="Straight Arrow Connector 86"/>
            <p:cNvCxnSpPr/>
            <p:nvPr/>
          </p:nvCxnSpPr>
          <p:spPr>
            <a:xfrm rot="5400000" flipH="1" flipV="1">
              <a:off x="229394" y="4191000"/>
              <a:ext cx="1828006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914400" y="5105400"/>
              <a:ext cx="457200" cy="158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88"/>
          <p:cNvGrpSpPr/>
          <p:nvPr/>
        </p:nvGrpSpPr>
        <p:grpSpPr>
          <a:xfrm>
            <a:off x="4114800" y="3200400"/>
            <a:ext cx="533400" cy="304800"/>
            <a:chOff x="914400" y="3277394"/>
            <a:chExt cx="457200" cy="1829594"/>
          </a:xfrm>
        </p:grpSpPr>
        <p:cxnSp>
          <p:nvCxnSpPr>
            <p:cNvPr id="90" name="Straight Arrow Connector 89"/>
            <p:cNvCxnSpPr/>
            <p:nvPr/>
          </p:nvCxnSpPr>
          <p:spPr>
            <a:xfrm rot="5400000" flipH="1" flipV="1">
              <a:off x="229394" y="4191000"/>
              <a:ext cx="1828006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914400" y="5105400"/>
              <a:ext cx="457200" cy="158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91"/>
          <p:cNvGrpSpPr/>
          <p:nvPr/>
        </p:nvGrpSpPr>
        <p:grpSpPr>
          <a:xfrm>
            <a:off x="4114800" y="4114800"/>
            <a:ext cx="533400" cy="304800"/>
            <a:chOff x="914400" y="3277394"/>
            <a:chExt cx="457200" cy="1829594"/>
          </a:xfrm>
        </p:grpSpPr>
        <p:cxnSp>
          <p:nvCxnSpPr>
            <p:cNvPr id="93" name="Straight Arrow Connector 92"/>
            <p:cNvCxnSpPr/>
            <p:nvPr/>
          </p:nvCxnSpPr>
          <p:spPr>
            <a:xfrm rot="5400000" flipH="1" flipV="1">
              <a:off x="229394" y="4191000"/>
              <a:ext cx="1828006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914400" y="5105400"/>
              <a:ext cx="457200" cy="158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43200" y="2209799"/>
            <a:ext cx="3124200" cy="8382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ctangle 13"/>
          <p:cNvSpPr/>
          <p:nvPr/>
        </p:nvSpPr>
        <p:spPr bwMode="auto">
          <a:xfrm>
            <a:off x="2590800" y="1981200"/>
            <a:ext cx="3352800" cy="1200329"/>
          </a:xfrm>
          <a:prstGeom prst="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FF3300"/>
                </a:solidFill>
                <a:effectLst/>
                <a:latin typeface="Palatino Linotype" pitchFamily="18" charset="0"/>
              </a:rPr>
              <a:t>Control</a:t>
            </a:r>
            <a:r>
              <a:rPr kumimoji="0" lang="en-US" b="0" i="1" u="none" strike="noStrike" cap="none" normalizeH="0" dirty="0" smtClean="0">
                <a:ln>
                  <a:noFill/>
                </a:ln>
                <a:solidFill>
                  <a:srgbClr val="FF3300"/>
                </a:solidFill>
                <a:effectLst/>
                <a:latin typeface="Palatino Linotype" pitchFamily="18" charset="0"/>
              </a:rPr>
              <a:t> Algorithm Developed with Xilinx tool box </a:t>
            </a:r>
            <a:endParaRPr kumimoji="0" lang="en-US" b="0" i="1" u="none" strike="noStrike" cap="none" normalizeH="0" baseline="0" dirty="0" smtClean="0">
              <a:ln>
                <a:noFill/>
              </a:ln>
              <a:solidFill>
                <a:srgbClr val="FF3300"/>
              </a:solidFill>
              <a:effectLst/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9144000" cy="4876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4724400"/>
            <a:ext cx="1676400" cy="1600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533400" y="6396335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Identify the FPGA&amp; its hardware details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553200" y="6519446"/>
            <a:ext cx="2590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Generate the VHDL file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762000" y="152400"/>
            <a:ext cx="8153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Lighting an LED with a switch </a:t>
            </a:r>
            <a:br>
              <a:rPr kumimoji="0" lang="en-US" sz="44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28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 MATLAB  - Xilinx Interface</a:t>
            </a:r>
            <a:endParaRPr kumimoji="0" lang="en-US" sz="4400" b="0" i="0" u="none" strike="noStrike" kern="0" cap="none" spc="0" normalizeH="0" baseline="0" noProof="0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3048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1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28600" y="96128"/>
            <a:ext cx="990600" cy="990600"/>
          </a:xfrm>
          <a:prstGeom prst="ellips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369152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1263752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 bwMode="auto">
          <a:xfrm>
            <a:off x="762000" y="152400"/>
            <a:ext cx="8153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Basic Building Blocks</a:t>
            </a:r>
            <a:br>
              <a:rPr kumimoji="0" lang="en-US" sz="44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28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 MATLAB  - Xilinx Interface</a:t>
            </a:r>
            <a:endParaRPr kumimoji="0" lang="en-US" sz="4400" b="0" i="0" u="none" strike="noStrike" kern="0" cap="none" spc="0" normalizeH="0" baseline="0" noProof="0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704012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1522412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275" y="1614487"/>
            <a:ext cx="8467725" cy="501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0" y="5943600"/>
            <a:ext cx="494665" cy="6965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ounded Rectangle 14"/>
          <p:cNvSpPr/>
          <p:nvPr/>
        </p:nvSpPr>
        <p:spPr bwMode="auto">
          <a:xfrm>
            <a:off x="914400" y="2286000"/>
            <a:ext cx="1066800" cy="3886200"/>
          </a:xfrm>
          <a:prstGeom prst="roundRect">
            <a:avLst/>
          </a:prstGeom>
          <a:solidFill>
            <a:srgbClr val="663300">
              <a:alpha val="0"/>
            </a:srgbClr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7315200" y="4038600"/>
            <a:ext cx="914400" cy="1066800"/>
          </a:xfrm>
          <a:prstGeom prst="roundRect">
            <a:avLst/>
          </a:prstGeom>
          <a:solidFill>
            <a:srgbClr val="663300">
              <a:alpha val="0"/>
            </a:srgbClr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pic>
        <p:nvPicPr>
          <p:cNvPr id="12" name="Picture 4" descr="C:\Users\SenthilKumaran\Desktop\alarm_clock_going_off_md_wm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152400"/>
            <a:ext cx="1600200" cy="160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819400" y="0"/>
            <a:ext cx="6324600" cy="6705600"/>
            <a:chOff x="2819400" y="0"/>
            <a:chExt cx="6324600" cy="67056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838700" y="0"/>
              <a:ext cx="4305300" cy="670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Rectangle 6"/>
            <p:cNvSpPr/>
            <p:nvPr/>
          </p:nvSpPr>
          <p:spPr bwMode="auto">
            <a:xfrm>
              <a:off x="2819400" y="0"/>
              <a:ext cx="2805332" cy="83099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endParaRPr>
            </a:p>
          </p:txBody>
        </p:sp>
      </p:grpSp>
      <p:sp>
        <p:nvSpPr>
          <p:cNvPr id="8" name="Title 1"/>
          <p:cNvSpPr txBox="1">
            <a:spLocks/>
          </p:cNvSpPr>
          <p:nvPr/>
        </p:nvSpPr>
        <p:spPr bwMode="auto">
          <a:xfrm>
            <a:off x="152400" y="1295400"/>
            <a:ext cx="5486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Counter Parameters Setting</a:t>
            </a:r>
            <a:br>
              <a:rPr kumimoji="0" lang="en-US" sz="32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28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 MATLAB  - Xilinx Interface</a:t>
            </a:r>
            <a:endParaRPr kumimoji="0" lang="en-US" sz="4400" b="0" i="0" u="none" strike="noStrike" kern="0" cap="none" spc="0" normalizeH="0" baseline="0" noProof="0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" y="4495800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Conditions for setting counter time period</a:t>
            </a:r>
            <a:endParaRPr lang="en-US" sz="2000" dirty="0">
              <a:solidFill>
                <a:srgbClr val="FF0000"/>
              </a:solidFill>
            </a:endParaRPr>
          </a:p>
        </p:txBody>
      </p:sp>
      <p:grpSp>
        <p:nvGrpSpPr>
          <p:cNvPr id="11" name="Group 36"/>
          <p:cNvGrpSpPr/>
          <p:nvPr/>
        </p:nvGrpSpPr>
        <p:grpSpPr>
          <a:xfrm>
            <a:off x="381000" y="5181600"/>
            <a:ext cx="4876800" cy="826532"/>
            <a:chOff x="600182" y="4648200"/>
            <a:chExt cx="3178140" cy="826532"/>
          </a:xfrm>
          <a:solidFill>
            <a:schemeClr val="bg1"/>
          </a:solidFill>
        </p:grpSpPr>
        <p:sp>
          <p:nvSpPr>
            <p:cNvPr id="12" name="TextBox 11"/>
            <p:cNvSpPr txBox="1"/>
            <p:nvPr/>
          </p:nvSpPr>
          <p:spPr>
            <a:xfrm>
              <a:off x="600182" y="4648200"/>
              <a:ext cx="198633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Time period of the Counter</a:t>
              </a:r>
              <a:endParaRPr lang="en-US" sz="1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0182" y="5105400"/>
              <a:ext cx="2284288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Time period of the System Clock</a:t>
              </a:r>
              <a:endParaRPr lang="en-US" sz="1800" dirty="0"/>
            </a:p>
          </p:txBody>
        </p:sp>
        <p:cxnSp>
          <p:nvCxnSpPr>
            <p:cNvPr id="14" name="Straight Connector 13"/>
            <p:cNvCxnSpPr/>
            <p:nvPr/>
          </p:nvCxnSpPr>
          <p:spPr bwMode="auto">
            <a:xfrm>
              <a:off x="649840" y="5029200"/>
              <a:ext cx="2731215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2735495" y="4800600"/>
              <a:ext cx="104282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=    Integer </a:t>
              </a:r>
              <a:endParaRPr lang="en-US" sz="1800" dirty="0"/>
            </a:p>
          </p:txBody>
        </p:sp>
      </p:grpSp>
      <p:cxnSp>
        <p:nvCxnSpPr>
          <p:cNvPr id="19" name="Straight Connector 18"/>
          <p:cNvCxnSpPr/>
          <p:nvPr/>
        </p:nvCxnSpPr>
        <p:spPr bwMode="auto">
          <a:xfrm>
            <a:off x="0" y="5029200"/>
            <a:ext cx="563880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 bwMode="auto">
          <a:xfrm>
            <a:off x="0" y="4343400"/>
            <a:ext cx="563880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 bwMode="auto">
          <a:xfrm>
            <a:off x="0" y="6324600"/>
            <a:ext cx="563880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auto">
          <a:xfrm>
            <a:off x="0" y="1143000"/>
            <a:ext cx="563880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/>
        </p:nvSpPr>
        <p:spPr bwMode="auto">
          <a:xfrm>
            <a:off x="0" y="0"/>
            <a:ext cx="5715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rgbClr val="FFC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Component - Counter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 bwMode="auto">
          <a:xfrm>
            <a:off x="762000" y="0"/>
            <a:ext cx="8153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Knowledge becomes Wisdom only after it has been put to practical</a:t>
            </a:r>
            <a:r>
              <a:rPr kumimoji="0" lang="en-US" sz="4400" b="0" i="0" u="none" strike="noStrike" kern="0" cap="none" spc="0" normalizeH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use</a:t>
            </a:r>
            <a:endParaRPr kumimoji="0" lang="en-US" sz="4400" b="0" i="0" u="none" strike="noStrike" kern="0" cap="none" spc="0" normalizeH="0" baseline="0" noProof="0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60198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2209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05800" y="5791200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6802" name="Picture 2" descr="C:\Users\SenthilKumaran\Desktop\education-and-action.jpg"/>
          <p:cNvPicPr>
            <a:picLocks noChangeAspect="1" noChangeArrowheads="1"/>
          </p:cNvPicPr>
          <p:nvPr/>
        </p:nvPicPr>
        <p:blipFill>
          <a:blip r:embed="rId3"/>
          <a:srcRect b="16098"/>
          <a:stretch>
            <a:fillRect/>
          </a:stretch>
        </p:blipFill>
        <p:spPr bwMode="auto">
          <a:xfrm>
            <a:off x="2590800" y="2590800"/>
            <a:ext cx="4419600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52400" y="457200"/>
            <a:ext cx="4800600" cy="584775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en-US" sz="3200" dirty="0">
                <a:ln>
                  <a:solidFill>
                    <a:srgbClr val="FF3300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Georgia" pitchFamily="18" charset="0"/>
              </a:rPr>
              <a:t>About the </a:t>
            </a:r>
            <a:r>
              <a:rPr lang="en-US" sz="3200" dirty="0" smtClean="0">
                <a:ln>
                  <a:solidFill>
                    <a:srgbClr val="FF3300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Georgia" pitchFamily="18" charset="0"/>
              </a:rPr>
              <a:t>Lecture</a:t>
            </a:r>
            <a:endParaRPr lang="en-US" sz="3200" dirty="0">
              <a:ln>
                <a:solidFill>
                  <a:srgbClr val="FF33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latin typeface="Georgia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 flipV="1">
            <a:off x="228600" y="1141412"/>
            <a:ext cx="3657600" cy="1588"/>
          </a:xfrm>
          <a:prstGeom prst="line">
            <a:avLst/>
          </a:prstGeom>
          <a:ln w="38100"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273" name="Rectangle 1"/>
          <p:cNvSpPr>
            <a:spLocks noChangeArrowheads="1"/>
          </p:cNvSpPr>
          <p:nvPr/>
        </p:nvSpPr>
        <p:spPr bwMode="auto">
          <a:xfrm>
            <a:off x="1008404" y="2762609"/>
            <a:ext cx="8135596" cy="125128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a-IN" sz="3600" b="1" u="none" strike="noStrike" cap="none" normalizeH="0" baseline="0" dirty="0" smtClean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தாமின் புறுவது உலகின் புறக்கண்டு</a:t>
            </a:r>
            <a:endParaRPr kumimoji="0" lang="en-US" sz="3600" b="1" u="none" strike="noStrike" cap="none" normalizeH="0" baseline="0" dirty="0" smtClean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algn="l" eaLnBrk="0" hangingPunct="0"/>
            <a:r>
              <a:rPr lang="ta-IN" sz="36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மாடல மற்றை யவை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769121" y="2524303"/>
            <a:ext cx="8135596" cy="125128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a-IN" sz="3600" b="1" u="none" strike="noStrike" cap="none" normalizeH="0" baseline="0" dirty="0" smtClean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தாமின் புறுவது உலகின் புறக்கண்டு</a:t>
            </a:r>
            <a:endParaRPr kumimoji="0" lang="en-US" sz="3600" b="1" u="none" strike="noStrike" cap="none" normalizeH="0" baseline="0" dirty="0" smtClean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algn="l" eaLnBrk="0" hangingPunct="0"/>
            <a:r>
              <a:rPr lang="ta-IN" sz="36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ta-IN" sz="36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மாடல மற்றை யவை</a:t>
            </a:r>
            <a:endParaRPr lang="ta-IN" sz="3600" b="1" dirty="0" smtClean="0">
              <a:solidFill>
                <a:schemeClr val="bg2">
                  <a:lumMod val="20000"/>
                  <a:lumOff val="80000"/>
                </a:schemeClr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57200" y="2209801"/>
            <a:ext cx="8229600" cy="126188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/>
            <a:r>
              <a:rPr lang="ta-IN" sz="2800" dirty="0" smtClean="0">
                <a:solidFill>
                  <a:schemeClr val="bg1"/>
                </a:solidFill>
              </a:rPr>
              <a:t>கற்றில னாயினுங் கேட்க அஃதொருவற்</a:t>
            </a:r>
            <a:br>
              <a:rPr lang="ta-IN" sz="2800" dirty="0" smtClean="0">
                <a:solidFill>
                  <a:schemeClr val="bg1"/>
                </a:solidFill>
              </a:rPr>
            </a:br>
            <a:r>
              <a:rPr lang="ta-IN" sz="2800" dirty="0" smtClean="0">
                <a:solidFill>
                  <a:schemeClr val="bg1"/>
                </a:solidFill>
              </a:rPr>
              <a:t>கொற்கத்தின் ஊற்றாந் </a:t>
            </a:r>
            <a:r>
              <a:rPr lang="ta-IN" sz="2800" dirty="0" smtClean="0">
                <a:solidFill>
                  <a:schemeClr val="bg1"/>
                </a:solidFill>
              </a:rPr>
              <a:t>துணை</a:t>
            </a:r>
            <a:endParaRPr lang="en-US" sz="2800" dirty="0" smtClean="0">
              <a:solidFill>
                <a:schemeClr val="bg1"/>
              </a:solidFill>
            </a:endParaRPr>
          </a:p>
          <a:p>
            <a:pPr lvl="0" algn="l"/>
            <a:endParaRPr kumimoji="0" lang="ta-IN" sz="1800" b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0" y="12954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762000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9153" name="Picture 1" descr="C:\Users\SenthilKumaran\Desktop\depositphotos_4014710-Foot-step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343400"/>
            <a:ext cx="1724025" cy="2514600"/>
          </a:xfrm>
          <a:prstGeom prst="rect">
            <a:avLst/>
          </a:prstGeom>
          <a:noFill/>
        </p:spPr>
      </p:pic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1676400" y="4343400"/>
            <a:ext cx="6553200" cy="1200329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dirty="0" smtClean="0">
                <a:ln w="18415" cmpd="sng">
                  <a:solidFill>
                    <a:srgbClr val="FF505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eorgia" pitchFamily="18" charset="0"/>
              </a:rPr>
              <a:t>Making Knowing Abundant in India</a:t>
            </a:r>
            <a:endParaRPr lang="en-US" sz="3600" dirty="0">
              <a:ln w="18415" cmpd="sng">
                <a:solidFill>
                  <a:srgbClr val="FF5050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49154" name="Picture 2" descr="C:\Users\SenthilKumaran\Desktop\APJ-abdul-Kalam_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97588" y="5715000"/>
            <a:ext cx="1546412" cy="1143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 bwMode="auto">
          <a:xfrm>
            <a:off x="762000" y="76200"/>
            <a:ext cx="8153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Pulse Generator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MATLAB  - Xilinx Interface – Small problem</a:t>
            </a:r>
            <a:endParaRPr kumimoji="0" lang="en-US" sz="4400" b="0" i="0" u="none" strike="noStrike" kern="0" cap="none" spc="0" normalizeH="0" baseline="0" noProof="0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3400" y="6096000"/>
            <a:ext cx="388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Please Check it with the DSO on your table.</a:t>
            </a:r>
            <a:endParaRPr lang="en-US" sz="16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14478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Let us try -  Designing a Square wave frequency generator of 25Hz.</a:t>
            </a:r>
            <a:endParaRPr lang="en-US" sz="2000" dirty="0"/>
          </a:p>
        </p:txBody>
      </p:sp>
      <p:grpSp>
        <p:nvGrpSpPr>
          <p:cNvPr id="2" name="Group 9"/>
          <p:cNvGrpSpPr/>
          <p:nvPr/>
        </p:nvGrpSpPr>
        <p:grpSpPr>
          <a:xfrm>
            <a:off x="533400" y="3124200"/>
            <a:ext cx="8305800" cy="2147905"/>
            <a:chOff x="457200" y="2590800"/>
            <a:chExt cx="8305800" cy="2147905"/>
          </a:xfrm>
        </p:grpSpPr>
        <p:pic>
          <p:nvPicPr>
            <p:cNvPr id="4" name="Picture 3"/>
            <p:cNvPicPr/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7200" y="2590800"/>
              <a:ext cx="8305800" cy="2147905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Rectangle 8"/>
            <p:cNvSpPr/>
            <p:nvPr/>
          </p:nvSpPr>
          <p:spPr bwMode="auto">
            <a:xfrm>
              <a:off x="1219200" y="2743200"/>
              <a:ext cx="7467600" cy="4616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371600" y="2286000"/>
            <a:ext cx="6934200" cy="400110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Idea- Use a one bit counter that counts at the required time.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3048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2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28600" y="96128"/>
            <a:ext cx="990600" cy="990600"/>
          </a:xfrm>
          <a:prstGeom prst="ellips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6475412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370012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05800" y="5791200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/>
          <p:nvPr/>
        </p:nvGrpSpPr>
        <p:grpSpPr>
          <a:xfrm>
            <a:off x="838200" y="1524000"/>
            <a:ext cx="4338084" cy="1862554"/>
            <a:chOff x="1828800" y="1905000"/>
            <a:chExt cx="4338084" cy="1862554"/>
          </a:xfrm>
        </p:grpSpPr>
        <p:grpSp>
          <p:nvGrpSpPr>
            <p:cNvPr id="3" name="Group 14"/>
            <p:cNvGrpSpPr/>
            <p:nvPr/>
          </p:nvGrpSpPr>
          <p:grpSpPr>
            <a:xfrm>
              <a:off x="1828800" y="1905000"/>
              <a:ext cx="4338084" cy="879565"/>
              <a:chOff x="2743200" y="2353199"/>
              <a:chExt cx="3331029" cy="424736"/>
            </a:xfrm>
          </p:grpSpPr>
          <p:cxnSp>
            <p:nvCxnSpPr>
              <p:cNvPr id="6" name="Straight Connector 5"/>
              <p:cNvCxnSpPr/>
              <p:nvPr/>
            </p:nvCxnSpPr>
            <p:spPr bwMode="auto">
              <a:xfrm rot="5400000" flipH="1" flipV="1">
                <a:off x="2895600" y="2623810"/>
                <a:ext cx="3048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" name="Elbow Connector 6"/>
              <p:cNvCxnSpPr/>
              <p:nvPr/>
            </p:nvCxnSpPr>
            <p:spPr bwMode="auto">
              <a:xfrm>
                <a:off x="3048000" y="2471410"/>
                <a:ext cx="1295400" cy="304800"/>
              </a:xfrm>
              <a:prstGeom prst="bentConnector3">
                <a:avLst>
                  <a:gd name="adj1" fmla="val 50000"/>
                </a:avLst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" name="Elbow Connector 7"/>
              <p:cNvCxnSpPr/>
              <p:nvPr/>
            </p:nvCxnSpPr>
            <p:spPr bwMode="auto">
              <a:xfrm flipV="1">
                <a:off x="4343400" y="2471410"/>
                <a:ext cx="762000" cy="304800"/>
              </a:xfrm>
              <a:prstGeom prst="bentConnector3">
                <a:avLst>
                  <a:gd name="adj1" fmla="val 11231"/>
                </a:avLst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" name="Elbow Connector 8"/>
              <p:cNvCxnSpPr/>
              <p:nvPr/>
            </p:nvCxnSpPr>
            <p:spPr bwMode="auto">
              <a:xfrm>
                <a:off x="4495800" y="2471410"/>
                <a:ext cx="1295400" cy="304800"/>
              </a:xfrm>
              <a:prstGeom prst="bentConnector3">
                <a:avLst>
                  <a:gd name="adj1" fmla="val 50000"/>
                </a:avLst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" name="Straight Connector 9"/>
              <p:cNvCxnSpPr/>
              <p:nvPr/>
            </p:nvCxnSpPr>
            <p:spPr bwMode="auto">
              <a:xfrm rot="10800000">
                <a:off x="2743200" y="2776210"/>
                <a:ext cx="3048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1" name="TextBox 10"/>
              <p:cNvSpPr txBox="1"/>
              <p:nvPr/>
            </p:nvSpPr>
            <p:spPr>
              <a:xfrm>
                <a:off x="4322989" y="2353199"/>
                <a:ext cx="990600" cy="126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ON</a:t>
                </a:r>
                <a:endParaRPr lang="en-US" sz="110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083629" y="2647571"/>
                <a:ext cx="990600" cy="1303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OFF</a:t>
                </a:r>
                <a:endParaRPr lang="en-US" sz="1100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620861" y="2647571"/>
                <a:ext cx="990600" cy="126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OFF</a:t>
                </a:r>
                <a:endParaRPr lang="en-US" sz="110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977243" y="2353199"/>
                <a:ext cx="783772" cy="126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ON</a:t>
                </a:r>
                <a:endParaRPr lang="en-US" sz="1100" dirty="0"/>
              </a:p>
            </p:txBody>
          </p:sp>
        </p:grpSp>
        <p:cxnSp>
          <p:nvCxnSpPr>
            <p:cNvPr id="17" name="Straight Arrow Connector 16"/>
            <p:cNvCxnSpPr/>
            <p:nvPr/>
          </p:nvCxnSpPr>
          <p:spPr bwMode="auto">
            <a:xfrm>
              <a:off x="2209800" y="3581400"/>
              <a:ext cx="1828800" cy="1588"/>
            </a:xfrm>
            <a:prstGeom prst="straightConnector1">
              <a:avLst/>
            </a:prstGeom>
            <a:ln>
              <a:headEnd type="arrow" w="lg" len="lg"/>
              <a:tailEnd type="arrow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auto">
            <a:xfrm rot="5400000">
              <a:off x="1752600" y="3276600"/>
              <a:ext cx="914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 rot="5400000">
              <a:off x="3582194" y="3275806"/>
              <a:ext cx="914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2667000" y="3429000"/>
              <a:ext cx="9144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0.04 s</a:t>
              </a:r>
              <a:endParaRPr lang="en-US" sz="1600" dirty="0"/>
            </a:p>
          </p:txBody>
        </p:sp>
        <p:cxnSp>
          <p:nvCxnSpPr>
            <p:cNvPr id="23" name="Straight Arrow Connector 22"/>
            <p:cNvCxnSpPr/>
            <p:nvPr/>
          </p:nvCxnSpPr>
          <p:spPr bwMode="auto">
            <a:xfrm>
              <a:off x="2209800" y="2971800"/>
              <a:ext cx="838200" cy="1588"/>
            </a:xfrm>
            <a:prstGeom prst="straightConnector1">
              <a:avLst/>
            </a:prstGeom>
            <a:ln>
              <a:headEnd type="arrow" w="lg" len="lg"/>
              <a:tailEnd type="arrow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 bwMode="auto">
            <a:xfrm rot="5400000">
              <a:off x="2796162" y="3009106"/>
              <a:ext cx="533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2362200" y="2819401"/>
              <a:ext cx="53340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0.02 s</a:t>
              </a:r>
              <a:endParaRPr lang="en-US" sz="1100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28600" y="4114800"/>
            <a:ext cx="556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Conditions for setting counter time period</a:t>
            </a:r>
            <a:endParaRPr lang="en-US" sz="2000" dirty="0">
              <a:solidFill>
                <a:srgbClr val="FF0000"/>
              </a:solidFill>
            </a:endParaRPr>
          </a:p>
        </p:txBody>
      </p:sp>
      <p:grpSp>
        <p:nvGrpSpPr>
          <p:cNvPr id="4" name="Group 36"/>
          <p:cNvGrpSpPr/>
          <p:nvPr/>
        </p:nvGrpSpPr>
        <p:grpSpPr>
          <a:xfrm>
            <a:off x="888124" y="4724400"/>
            <a:ext cx="7241627" cy="826532"/>
            <a:chOff x="533400" y="4648200"/>
            <a:chExt cx="4719263" cy="826532"/>
          </a:xfrm>
          <a:solidFill>
            <a:schemeClr val="bg1"/>
          </a:solidFill>
        </p:grpSpPr>
        <p:sp>
          <p:nvSpPr>
            <p:cNvPr id="31" name="TextBox 30"/>
            <p:cNvSpPr txBox="1"/>
            <p:nvPr/>
          </p:nvSpPr>
          <p:spPr>
            <a:xfrm>
              <a:off x="550524" y="4648200"/>
              <a:ext cx="2979506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Time period of the Counter [0.02 s]</a:t>
              </a:r>
              <a:endParaRPr lang="en-US" sz="18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00182" y="5105400"/>
              <a:ext cx="3227798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Time period of the System Clock [ 20 ns]</a:t>
              </a:r>
              <a:endParaRPr lang="en-US" sz="1800" dirty="0"/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533400" y="5029200"/>
              <a:ext cx="3095947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6" name="TextBox 35"/>
            <p:cNvSpPr txBox="1"/>
            <p:nvPr/>
          </p:nvSpPr>
          <p:spPr>
            <a:xfrm>
              <a:off x="3728663" y="4800600"/>
              <a:ext cx="152400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=    Integer [1000000] </a:t>
              </a:r>
              <a:endParaRPr lang="en-US" sz="1800" dirty="0"/>
            </a:p>
          </p:txBody>
        </p:sp>
      </p:grpSp>
      <p:sp>
        <p:nvSpPr>
          <p:cNvPr id="27" name="Title 1"/>
          <p:cNvSpPr txBox="1">
            <a:spLocks/>
          </p:cNvSpPr>
          <p:nvPr/>
        </p:nvSpPr>
        <p:spPr bwMode="auto">
          <a:xfrm>
            <a:off x="762000" y="76200"/>
            <a:ext cx="8153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Pulse Generator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MATLAB  - Xilinx Interface – Small problem</a:t>
            </a:r>
            <a:endParaRPr kumimoji="0" lang="en-US" sz="4400" b="0" i="0" u="none" strike="noStrike" kern="0" cap="none" spc="0" normalizeH="0" baseline="0" noProof="0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0" y="6399212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0" y="1293812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8600" y="4495800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M Code Parameter 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0" y="5029200"/>
            <a:ext cx="563880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 bwMode="auto">
          <a:xfrm>
            <a:off x="0" y="4343400"/>
            <a:ext cx="563880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 bwMode="auto">
          <a:xfrm>
            <a:off x="0" y="6324600"/>
            <a:ext cx="563880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auto">
          <a:xfrm>
            <a:off x="0" y="1143000"/>
            <a:ext cx="563880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/>
        </p:nvSpPr>
        <p:spPr bwMode="auto">
          <a:xfrm>
            <a:off x="0" y="0"/>
            <a:ext cx="6324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rgbClr val="FFC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Component – M Code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914400"/>
            <a:ext cx="4438650" cy="520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52400" y="1295400"/>
            <a:ext cx="5715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 code Parameters Setting</a:t>
            </a:r>
            <a:br>
              <a:rPr kumimoji="0" lang="en-US" sz="32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28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 MATLAB  - Xilinx Interface</a:t>
            </a:r>
            <a:endParaRPr kumimoji="0" lang="en-US" sz="4400" b="0" i="0" u="none" strike="noStrike" kern="0" cap="none" spc="0" normalizeH="0" baseline="0" noProof="0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8200" y="518160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File Name = XXXX .m 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0" y="57912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rgbClr val="FF0000"/>
                </a:solidFill>
              </a:rPr>
              <a:t>Note: </a:t>
            </a:r>
            <a:r>
              <a:rPr lang="en-US" sz="1600" dirty="0" smtClean="0"/>
              <a:t>File should be present in the folder where Matlab- Xilinx file is present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0" y="1066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 bwMode="auto">
          <a:xfrm>
            <a:off x="762000" y="152400"/>
            <a:ext cx="8153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Counter-7Segment -interface</a:t>
            </a:r>
            <a:br>
              <a:rPr kumimoji="0" lang="en-US" sz="44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28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 MATLAB  - Xilinx Interface – Small problem</a:t>
            </a:r>
            <a:endParaRPr kumimoji="0" lang="en-US" sz="4400" b="0" i="0" u="none" strike="noStrike" kern="0" cap="none" spc="0" normalizeH="0" baseline="0" noProof="0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447800"/>
            <a:ext cx="8001000" cy="5181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05800" y="5791200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 bwMode="auto">
          <a:xfrm>
            <a:off x="685800" y="1752600"/>
            <a:ext cx="2286000" cy="1200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62000" y="3352800"/>
            <a:ext cx="381794" cy="457994"/>
            <a:chOff x="762000" y="3352800"/>
            <a:chExt cx="381794" cy="457994"/>
          </a:xfrm>
        </p:grpSpPr>
        <p:cxnSp>
          <p:nvCxnSpPr>
            <p:cNvPr id="9" name="Straight Connector 8"/>
            <p:cNvCxnSpPr/>
            <p:nvPr/>
          </p:nvCxnSpPr>
          <p:spPr bwMode="auto">
            <a:xfrm rot="5400000" flipH="1" flipV="1">
              <a:off x="723900" y="3390900"/>
              <a:ext cx="457200" cy="381000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 rot="5400000">
              <a:off x="914400" y="3581400"/>
              <a:ext cx="4572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" name="Straight Connector 13"/>
          <p:cNvCxnSpPr/>
          <p:nvPr/>
        </p:nvCxnSpPr>
        <p:spPr bwMode="auto">
          <a:xfrm rot="10800000">
            <a:off x="685800" y="3810000"/>
            <a:ext cx="1600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grpSp>
        <p:nvGrpSpPr>
          <p:cNvPr id="19" name="Group 18"/>
          <p:cNvGrpSpPr/>
          <p:nvPr/>
        </p:nvGrpSpPr>
        <p:grpSpPr>
          <a:xfrm>
            <a:off x="1142206" y="3352006"/>
            <a:ext cx="381794" cy="457994"/>
            <a:chOff x="762000" y="3352800"/>
            <a:chExt cx="381794" cy="457994"/>
          </a:xfrm>
        </p:grpSpPr>
        <p:cxnSp>
          <p:nvCxnSpPr>
            <p:cNvPr id="20" name="Straight Connector 19"/>
            <p:cNvCxnSpPr/>
            <p:nvPr/>
          </p:nvCxnSpPr>
          <p:spPr bwMode="auto">
            <a:xfrm rot="5400000" flipH="1" flipV="1">
              <a:off x="723900" y="3390900"/>
              <a:ext cx="457200" cy="381000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 rot="5400000">
              <a:off x="914400" y="3581400"/>
              <a:ext cx="4572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/>
          <p:cNvGrpSpPr/>
          <p:nvPr/>
        </p:nvGrpSpPr>
        <p:grpSpPr>
          <a:xfrm>
            <a:off x="1523206" y="3352006"/>
            <a:ext cx="381794" cy="457994"/>
            <a:chOff x="762000" y="3352800"/>
            <a:chExt cx="381794" cy="457994"/>
          </a:xfrm>
        </p:grpSpPr>
        <p:cxnSp>
          <p:nvCxnSpPr>
            <p:cNvPr id="23" name="Straight Connector 22"/>
            <p:cNvCxnSpPr/>
            <p:nvPr/>
          </p:nvCxnSpPr>
          <p:spPr bwMode="auto">
            <a:xfrm rot="5400000" flipH="1" flipV="1">
              <a:off x="723900" y="3390900"/>
              <a:ext cx="457200" cy="381000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914400" y="3581400"/>
              <a:ext cx="4572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6" name="Straight Connector 25"/>
          <p:cNvCxnSpPr/>
          <p:nvPr/>
        </p:nvCxnSpPr>
        <p:spPr bwMode="auto">
          <a:xfrm rot="5400000" flipH="1" flipV="1">
            <a:off x="381000" y="3505200"/>
            <a:ext cx="6096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>
            <a:off x="685800" y="3351212"/>
            <a:ext cx="15240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1981200" y="3090446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9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1981200" y="3581400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 bwMode="auto">
          <a:xfrm rot="10800000">
            <a:off x="1143000" y="3962400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1205132" y="3866273"/>
            <a:ext cx="318868" cy="200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700" dirty="0" smtClean="0"/>
              <a:t>10s</a:t>
            </a:r>
            <a:endParaRPr lang="en-US" sz="7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3124200"/>
            <a:ext cx="2028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5486400"/>
            <a:ext cx="2028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4305300"/>
            <a:ext cx="2028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0800000">
            <a:off x="4953000" y="3505201"/>
            <a:ext cx="2028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0" y="3886200"/>
            <a:ext cx="1905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0" y="4724400"/>
            <a:ext cx="1905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29200" y="5105400"/>
            <a:ext cx="1905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TextBox 41"/>
          <p:cNvSpPr txBox="1"/>
          <p:nvPr/>
        </p:nvSpPr>
        <p:spPr>
          <a:xfrm>
            <a:off x="381000" y="3048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3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28600" y="96128"/>
            <a:ext cx="990600" cy="990600"/>
          </a:xfrm>
          <a:prstGeom prst="ellips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 bwMode="auto">
          <a:xfrm>
            <a:off x="762000" y="76200"/>
            <a:ext cx="8153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Counter-7Segment -interface</a:t>
            </a:r>
            <a:br>
              <a:rPr kumimoji="0" lang="en-US" sz="44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28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 MATLAB  - Xilinx Interface – Small problem</a:t>
            </a:r>
            <a:endParaRPr kumimoji="0" lang="en-US" sz="4400" b="0" i="0" u="none" strike="noStrike" kern="0" cap="none" spc="0" normalizeH="0" baseline="0" noProof="0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295400"/>
            <a:ext cx="7772400" cy="5334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05800" y="5791200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C:\Users\ZenTill\Desktop\7seg09.gif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304800"/>
            <a:ext cx="1219200" cy="1981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 bwMode="auto">
          <a:xfrm>
            <a:off x="990600" y="2438400"/>
            <a:ext cx="1524000" cy="762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6300" y="838200"/>
            <a:ext cx="44577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228600" y="4495800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ROM Parameter 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0" y="5029200"/>
            <a:ext cx="563880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 bwMode="auto">
          <a:xfrm>
            <a:off x="0" y="4343400"/>
            <a:ext cx="563880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 bwMode="auto">
          <a:xfrm>
            <a:off x="0" y="6627812"/>
            <a:ext cx="914400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auto">
          <a:xfrm>
            <a:off x="0" y="1143000"/>
            <a:ext cx="563880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/>
        </p:nvSpPr>
        <p:spPr bwMode="auto">
          <a:xfrm>
            <a:off x="0" y="0"/>
            <a:ext cx="6324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rgbClr val="FFC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Component – ROM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52400" y="1295400"/>
            <a:ext cx="5715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ROM Parameters Setting</a:t>
            </a:r>
            <a:br>
              <a:rPr kumimoji="0" lang="en-US" sz="32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28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 MATLAB  - Xilinx Interface</a:t>
            </a:r>
            <a:endParaRPr kumimoji="0" lang="en-US" sz="4400" b="0" i="0" u="none" strike="noStrike" kern="0" cap="none" spc="0" normalizeH="0" baseline="0" noProof="0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510540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Depth =  Number of  data’s to be Stored 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0" y="5968425"/>
            <a:ext cx="891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rgbClr val="FF0000"/>
                </a:solidFill>
              </a:rPr>
              <a:t>Note: </a:t>
            </a:r>
            <a:r>
              <a:rPr lang="en-US" sz="1600" dirty="0" smtClean="0"/>
              <a:t>For the specified Index [ Address] passed at the input, the ROM block delivers the value stored at that specified location 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5486400"/>
            <a:ext cx="472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Vector values =  Values to be stored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 bwMode="auto">
          <a:xfrm>
            <a:off x="0" y="68580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PWM Signal Generator for converters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MATLAB  - Xilinx Interface – Small problem</a:t>
            </a:r>
            <a:endParaRPr kumimoji="0" lang="en-US" sz="4400" b="0" i="0" u="none" strike="noStrike" kern="0" cap="none" spc="0" normalizeH="0" baseline="0" noProof="0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91000" y="6248400"/>
            <a:ext cx="388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Please Check it with the DSO on your table.</a:t>
            </a:r>
            <a:endParaRPr lang="en-US" sz="16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2971800"/>
            <a:ext cx="8458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rgbClr val="C00000"/>
                </a:solidFill>
              </a:rPr>
              <a:t>Can we try  </a:t>
            </a:r>
          </a:p>
          <a:p>
            <a:pPr algn="l"/>
            <a:endParaRPr lang="en-U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Design a PWM signal generator which creates a saw tooth wave of 4KHz internally and compares it with a sine signal of 50Hz internally to produce PWM pulses  for a single phase inverter.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05800" y="5791200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81000" y="420469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4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28600" y="256736"/>
            <a:ext cx="990600" cy="990600"/>
          </a:xfrm>
          <a:prstGeom prst="ellips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19812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 bwMode="auto">
          <a:xfrm>
            <a:off x="0" y="0"/>
            <a:ext cx="9144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PWM Signal Generator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Triangular wave – 4 kHz</a:t>
            </a:r>
            <a:endParaRPr kumimoji="0" lang="en-US" sz="3200" b="0" i="0" u="none" strike="noStrike" kern="0" cap="none" spc="0" normalizeH="0" baseline="0" noProof="0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1295400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/>
              <a:t>Choose Explicit period as an integer multiple of system clock frequency  </a:t>
            </a:r>
          </a:p>
          <a:p>
            <a:endParaRPr lang="en-US" sz="1200" dirty="0" smtClean="0"/>
          </a:p>
          <a:p>
            <a:r>
              <a:rPr lang="en-US" sz="2000" dirty="0" smtClean="0"/>
              <a:t>Low Explicit period -----&gt;   </a:t>
            </a:r>
            <a:r>
              <a:rPr lang="en-US" sz="2000" dirty="0" smtClean="0">
                <a:solidFill>
                  <a:srgbClr val="FF3300"/>
                </a:solidFill>
              </a:rPr>
              <a:t>High Resolution </a:t>
            </a:r>
          </a:p>
          <a:p>
            <a:r>
              <a:rPr lang="en-US" sz="2000" dirty="0" smtClean="0"/>
              <a:t>High Explicit period -----&gt;  Low Resolution 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0" y="2590800"/>
            <a:ext cx="4572000" cy="400110"/>
          </a:xfrm>
          <a:prstGeom prst="rect">
            <a:avLst/>
          </a:prstGeom>
          <a:ln>
            <a:solidFill>
              <a:srgbClr val="FF330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smtClean="0"/>
              <a:t>Explicit period = 10* 20e-9 =  20e-8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7400" y="3200400"/>
            <a:ext cx="685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Time period of Saw tooth = Count Value * Explicit period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791200" y="3657600"/>
            <a:ext cx="3179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/>
              <a:t>Count Value = 0.25ms / 20e-8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629400" y="4038600"/>
            <a:ext cx="2155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/>
              <a:t>Count Value = 1250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2438400" y="4800600"/>
            <a:ext cx="4277762" cy="1752600"/>
            <a:chOff x="2438400" y="4599801"/>
            <a:chExt cx="4277762" cy="1696998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438400" y="4599801"/>
              <a:ext cx="427776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0" name="Group 29"/>
            <p:cNvGrpSpPr/>
            <p:nvPr/>
          </p:nvGrpSpPr>
          <p:grpSpPr>
            <a:xfrm>
              <a:off x="5486400" y="5715000"/>
              <a:ext cx="990600" cy="581799"/>
              <a:chOff x="5638800" y="5562600"/>
              <a:chExt cx="990600" cy="581799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5638800" y="5867400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count value</a:t>
                </a:r>
                <a:endParaRPr lang="en-US" sz="1200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638800" y="5562600"/>
                <a:ext cx="99060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</a:t>
                </a:r>
              </a:p>
              <a:p>
                <a:r>
                  <a:rPr lang="en-US" sz="700" dirty="0" smtClean="0"/>
                  <a:t>__________________</a:t>
                </a:r>
                <a:endParaRPr lang="en-US" sz="1200" dirty="0"/>
              </a:p>
            </p:txBody>
          </p:sp>
        </p:grpSp>
        <p:cxnSp>
          <p:nvCxnSpPr>
            <p:cNvPr id="32" name="Straight Arrow Connector 31"/>
            <p:cNvCxnSpPr/>
            <p:nvPr/>
          </p:nvCxnSpPr>
          <p:spPr bwMode="auto">
            <a:xfrm rot="16200000" flipV="1">
              <a:off x="5143504" y="5524503"/>
              <a:ext cx="457198" cy="380995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4028090" y="5791200"/>
              <a:ext cx="138211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Normalizing to 1 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57200" y="2819400"/>
            <a:ext cx="1920655" cy="1572399"/>
            <a:chOff x="7010400" y="4267200"/>
            <a:chExt cx="1920655" cy="1572399"/>
          </a:xfrm>
        </p:grpSpPr>
        <p:cxnSp>
          <p:nvCxnSpPr>
            <p:cNvPr id="40" name="Elbow Connector 39"/>
            <p:cNvCxnSpPr/>
            <p:nvPr/>
          </p:nvCxnSpPr>
          <p:spPr bwMode="auto">
            <a:xfrm flipV="1">
              <a:off x="7086600" y="5181600"/>
              <a:ext cx="304800" cy="228600"/>
            </a:xfrm>
            <a:prstGeom prst="bentConnector3">
              <a:avLst>
                <a:gd name="adj1" fmla="val 50000"/>
              </a:avLst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43" name="Elbow Connector 42"/>
            <p:cNvCxnSpPr/>
            <p:nvPr/>
          </p:nvCxnSpPr>
          <p:spPr bwMode="auto">
            <a:xfrm flipV="1">
              <a:off x="7315200" y="4953000"/>
              <a:ext cx="304800" cy="228600"/>
            </a:xfrm>
            <a:prstGeom prst="bentConnector3">
              <a:avLst>
                <a:gd name="adj1" fmla="val 50000"/>
              </a:avLst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44" name="Elbow Connector 43"/>
            <p:cNvCxnSpPr/>
            <p:nvPr/>
          </p:nvCxnSpPr>
          <p:spPr bwMode="auto">
            <a:xfrm flipV="1">
              <a:off x="7543800" y="4724400"/>
              <a:ext cx="304800" cy="228600"/>
            </a:xfrm>
            <a:prstGeom prst="bentConnector3">
              <a:avLst>
                <a:gd name="adj1" fmla="val 50000"/>
              </a:avLst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45" name="Elbow Connector 44"/>
            <p:cNvCxnSpPr/>
            <p:nvPr/>
          </p:nvCxnSpPr>
          <p:spPr bwMode="auto">
            <a:xfrm flipV="1">
              <a:off x="7772400" y="4495800"/>
              <a:ext cx="304800" cy="228600"/>
            </a:xfrm>
            <a:prstGeom prst="bentConnector3">
              <a:avLst>
                <a:gd name="adj1" fmla="val 50000"/>
              </a:avLst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46" name="Elbow Connector 45"/>
            <p:cNvCxnSpPr/>
            <p:nvPr/>
          </p:nvCxnSpPr>
          <p:spPr bwMode="auto">
            <a:xfrm flipV="1">
              <a:off x="8001000" y="4267200"/>
              <a:ext cx="304800" cy="228600"/>
            </a:xfrm>
            <a:prstGeom prst="bentConnector3">
              <a:avLst>
                <a:gd name="adj1" fmla="val 50000"/>
              </a:avLst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 bwMode="auto">
            <a:xfrm>
              <a:off x="7467600" y="5410200"/>
              <a:ext cx="228600" cy="1588"/>
            </a:xfrm>
            <a:prstGeom prst="straightConnector1">
              <a:avLst/>
            </a:prstGeom>
            <a:solidFill>
              <a:srgbClr val="663300">
                <a:alpha val="0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rot="5400000">
              <a:off x="7315200" y="5334000"/>
              <a:ext cx="3048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 rot="5400000">
              <a:off x="7429500" y="5219700"/>
              <a:ext cx="533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" name="Rectangle 55"/>
            <p:cNvSpPr/>
            <p:nvPr/>
          </p:nvSpPr>
          <p:spPr>
            <a:xfrm>
              <a:off x="7010400" y="5562600"/>
              <a:ext cx="192065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Explicit Period of counter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971800" y="3581400"/>
            <a:ext cx="1828800" cy="1447800"/>
            <a:chOff x="304800" y="4202668"/>
            <a:chExt cx="1828800" cy="1447800"/>
          </a:xfrm>
        </p:grpSpPr>
        <p:grpSp>
          <p:nvGrpSpPr>
            <p:cNvPr id="7" name="Group 6"/>
            <p:cNvGrpSpPr/>
            <p:nvPr/>
          </p:nvGrpSpPr>
          <p:grpSpPr>
            <a:xfrm>
              <a:off x="609600" y="4507468"/>
              <a:ext cx="381794" cy="457994"/>
              <a:chOff x="762000" y="3352800"/>
              <a:chExt cx="381794" cy="457994"/>
            </a:xfrm>
          </p:grpSpPr>
          <p:cxnSp>
            <p:nvCxnSpPr>
              <p:cNvPr id="8" name="Straight Connector 7"/>
              <p:cNvCxnSpPr/>
              <p:nvPr/>
            </p:nvCxnSpPr>
            <p:spPr bwMode="auto">
              <a:xfrm rot="5400000" flipH="1" flipV="1">
                <a:off x="723900" y="3390900"/>
                <a:ext cx="457200" cy="381000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" name="Straight Connector 8"/>
              <p:cNvCxnSpPr/>
              <p:nvPr/>
            </p:nvCxnSpPr>
            <p:spPr bwMode="auto">
              <a:xfrm rot="5400000">
                <a:off x="914400" y="3581400"/>
                <a:ext cx="4572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0" name="Straight Connector 9"/>
            <p:cNvCxnSpPr/>
            <p:nvPr/>
          </p:nvCxnSpPr>
          <p:spPr bwMode="auto">
            <a:xfrm rot="10800000">
              <a:off x="533400" y="4964668"/>
              <a:ext cx="16002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grpSp>
          <p:nvGrpSpPr>
            <p:cNvPr id="11" name="Group 10"/>
            <p:cNvGrpSpPr/>
            <p:nvPr/>
          </p:nvGrpSpPr>
          <p:grpSpPr>
            <a:xfrm>
              <a:off x="989806" y="4506674"/>
              <a:ext cx="381794" cy="457994"/>
              <a:chOff x="762000" y="3352800"/>
              <a:chExt cx="381794" cy="457994"/>
            </a:xfrm>
          </p:grpSpPr>
          <p:cxnSp>
            <p:nvCxnSpPr>
              <p:cNvPr id="12" name="Straight Connector 11"/>
              <p:cNvCxnSpPr/>
              <p:nvPr/>
            </p:nvCxnSpPr>
            <p:spPr bwMode="auto">
              <a:xfrm rot="5400000" flipH="1" flipV="1">
                <a:off x="723900" y="3390900"/>
                <a:ext cx="457200" cy="381000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Straight Connector 12"/>
              <p:cNvCxnSpPr/>
              <p:nvPr/>
            </p:nvCxnSpPr>
            <p:spPr bwMode="auto">
              <a:xfrm rot="5400000">
                <a:off x="914400" y="3581400"/>
                <a:ext cx="4572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4" name="Group 13"/>
            <p:cNvGrpSpPr/>
            <p:nvPr/>
          </p:nvGrpSpPr>
          <p:grpSpPr>
            <a:xfrm>
              <a:off x="1370806" y="4506674"/>
              <a:ext cx="381794" cy="457994"/>
              <a:chOff x="762000" y="3352800"/>
              <a:chExt cx="381794" cy="457994"/>
            </a:xfrm>
          </p:grpSpPr>
          <p:cxnSp>
            <p:nvCxnSpPr>
              <p:cNvPr id="15" name="Straight Connector 14"/>
              <p:cNvCxnSpPr/>
              <p:nvPr/>
            </p:nvCxnSpPr>
            <p:spPr bwMode="auto">
              <a:xfrm rot="5400000" flipH="1" flipV="1">
                <a:off x="723900" y="3390900"/>
                <a:ext cx="457200" cy="381000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 rot="5400000">
                <a:off x="914400" y="3581400"/>
                <a:ext cx="4572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7" name="Straight Connector 16"/>
            <p:cNvCxnSpPr/>
            <p:nvPr/>
          </p:nvCxnSpPr>
          <p:spPr bwMode="auto">
            <a:xfrm rot="5400000" flipH="1" flipV="1">
              <a:off x="228600" y="4659868"/>
              <a:ext cx="6096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533400" y="4505880"/>
              <a:ext cx="15240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914400" y="4202668"/>
              <a:ext cx="1143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Count Value</a:t>
              </a:r>
              <a:endParaRPr lang="en-US" sz="11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4736068"/>
              <a:ext cx="304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0</a:t>
              </a:r>
              <a:endParaRPr lang="en-US" sz="1600" dirty="0"/>
            </a:p>
          </p:txBody>
        </p:sp>
        <p:cxnSp>
          <p:nvCxnSpPr>
            <p:cNvPr id="22" name="Straight Connector 21"/>
            <p:cNvCxnSpPr/>
            <p:nvPr/>
          </p:nvCxnSpPr>
          <p:spPr bwMode="auto">
            <a:xfrm rot="10800000">
              <a:off x="990600" y="5117068"/>
              <a:ext cx="4572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762000" y="5193268"/>
              <a:ext cx="838200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0.25ms</a:t>
              </a:r>
              <a:endParaRPr lang="en-US" sz="11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4800" y="5388858"/>
              <a:ext cx="1814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Time Period of saw tooth</a:t>
              </a:r>
              <a:endParaRPr lang="en-US" sz="1100" dirty="0"/>
            </a:p>
          </p:txBody>
        </p:sp>
      </p:grpSp>
      <p:cxnSp>
        <p:nvCxnSpPr>
          <p:cNvPr id="82" name="Straight Arrow Connector 81"/>
          <p:cNvCxnSpPr/>
          <p:nvPr/>
        </p:nvCxnSpPr>
        <p:spPr bwMode="auto">
          <a:xfrm rot="5400000">
            <a:off x="3734594" y="5180806"/>
            <a:ext cx="3048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83" name="Group 82"/>
          <p:cNvGrpSpPr/>
          <p:nvPr/>
        </p:nvGrpSpPr>
        <p:grpSpPr>
          <a:xfrm>
            <a:off x="6705600" y="4800600"/>
            <a:ext cx="1828800" cy="1447800"/>
            <a:chOff x="304800" y="4202668"/>
            <a:chExt cx="1828800" cy="1447800"/>
          </a:xfrm>
        </p:grpSpPr>
        <p:grpSp>
          <p:nvGrpSpPr>
            <p:cNvPr id="84" name="Group 83"/>
            <p:cNvGrpSpPr/>
            <p:nvPr/>
          </p:nvGrpSpPr>
          <p:grpSpPr>
            <a:xfrm>
              <a:off x="609600" y="4507468"/>
              <a:ext cx="381794" cy="457994"/>
              <a:chOff x="762000" y="3352800"/>
              <a:chExt cx="381794" cy="457994"/>
            </a:xfrm>
          </p:grpSpPr>
          <p:cxnSp>
            <p:nvCxnSpPr>
              <p:cNvPr id="99" name="Straight Connector 98"/>
              <p:cNvCxnSpPr/>
              <p:nvPr/>
            </p:nvCxnSpPr>
            <p:spPr bwMode="auto">
              <a:xfrm rot="5400000" flipH="1" flipV="1">
                <a:off x="723900" y="3390900"/>
                <a:ext cx="457200" cy="381000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0" name="Straight Connector 99"/>
              <p:cNvCxnSpPr/>
              <p:nvPr/>
            </p:nvCxnSpPr>
            <p:spPr bwMode="auto">
              <a:xfrm rot="5400000">
                <a:off x="914400" y="3581400"/>
                <a:ext cx="4572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85" name="Straight Connector 84"/>
            <p:cNvCxnSpPr/>
            <p:nvPr/>
          </p:nvCxnSpPr>
          <p:spPr bwMode="auto">
            <a:xfrm rot="10800000">
              <a:off x="533400" y="4964668"/>
              <a:ext cx="16002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grpSp>
          <p:nvGrpSpPr>
            <p:cNvPr id="86" name="Group 85"/>
            <p:cNvGrpSpPr/>
            <p:nvPr/>
          </p:nvGrpSpPr>
          <p:grpSpPr>
            <a:xfrm>
              <a:off x="989806" y="4506674"/>
              <a:ext cx="381794" cy="457994"/>
              <a:chOff x="762000" y="3352800"/>
              <a:chExt cx="381794" cy="457994"/>
            </a:xfrm>
          </p:grpSpPr>
          <p:cxnSp>
            <p:nvCxnSpPr>
              <p:cNvPr id="97" name="Straight Connector 96"/>
              <p:cNvCxnSpPr/>
              <p:nvPr/>
            </p:nvCxnSpPr>
            <p:spPr bwMode="auto">
              <a:xfrm rot="5400000" flipH="1" flipV="1">
                <a:off x="723900" y="3390900"/>
                <a:ext cx="457200" cy="381000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/>
              <p:cNvCxnSpPr/>
              <p:nvPr/>
            </p:nvCxnSpPr>
            <p:spPr bwMode="auto">
              <a:xfrm rot="5400000">
                <a:off x="914400" y="3581400"/>
                <a:ext cx="4572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87" name="Group 86"/>
            <p:cNvGrpSpPr/>
            <p:nvPr/>
          </p:nvGrpSpPr>
          <p:grpSpPr>
            <a:xfrm>
              <a:off x="1370806" y="4506674"/>
              <a:ext cx="381794" cy="457994"/>
              <a:chOff x="762000" y="3352800"/>
              <a:chExt cx="381794" cy="457994"/>
            </a:xfrm>
          </p:grpSpPr>
          <p:cxnSp>
            <p:nvCxnSpPr>
              <p:cNvPr id="95" name="Straight Connector 94"/>
              <p:cNvCxnSpPr/>
              <p:nvPr/>
            </p:nvCxnSpPr>
            <p:spPr bwMode="auto">
              <a:xfrm rot="5400000" flipH="1" flipV="1">
                <a:off x="723900" y="3390900"/>
                <a:ext cx="457200" cy="381000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 bwMode="auto">
              <a:xfrm rot="5400000">
                <a:off x="914400" y="3581400"/>
                <a:ext cx="4572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88" name="Straight Connector 87"/>
            <p:cNvCxnSpPr/>
            <p:nvPr/>
          </p:nvCxnSpPr>
          <p:spPr bwMode="auto">
            <a:xfrm rot="5400000" flipH="1" flipV="1">
              <a:off x="228600" y="4659868"/>
              <a:ext cx="6096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89" name="Straight Connector 88"/>
            <p:cNvCxnSpPr/>
            <p:nvPr/>
          </p:nvCxnSpPr>
          <p:spPr bwMode="auto">
            <a:xfrm>
              <a:off x="533400" y="4505880"/>
              <a:ext cx="15240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914400" y="4202668"/>
              <a:ext cx="1143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1</a:t>
              </a:r>
              <a:endParaRPr lang="en-US" sz="11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828800" y="4736068"/>
              <a:ext cx="304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0</a:t>
              </a:r>
              <a:endParaRPr lang="en-US" sz="1600" dirty="0"/>
            </a:p>
          </p:txBody>
        </p:sp>
        <p:cxnSp>
          <p:nvCxnSpPr>
            <p:cNvPr id="92" name="Straight Connector 91"/>
            <p:cNvCxnSpPr/>
            <p:nvPr/>
          </p:nvCxnSpPr>
          <p:spPr bwMode="auto">
            <a:xfrm rot="10800000">
              <a:off x="990600" y="5117068"/>
              <a:ext cx="4572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93" name="TextBox 92"/>
            <p:cNvSpPr txBox="1"/>
            <p:nvPr/>
          </p:nvSpPr>
          <p:spPr>
            <a:xfrm>
              <a:off x="762000" y="5193268"/>
              <a:ext cx="838200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0.25ms</a:t>
              </a:r>
              <a:endParaRPr lang="en-US" sz="1100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04800" y="5388858"/>
              <a:ext cx="1814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Time Period of saw tooth</a:t>
              </a:r>
              <a:endParaRPr lang="en-US" sz="1100" dirty="0"/>
            </a:p>
          </p:txBody>
        </p:sp>
      </p:grpSp>
      <p:cxnSp>
        <p:nvCxnSpPr>
          <p:cNvPr id="101" name="Straight Connector 100"/>
          <p:cNvCxnSpPr/>
          <p:nvPr/>
        </p:nvCxnSpPr>
        <p:spPr>
          <a:xfrm>
            <a:off x="0" y="6629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0" y="1293812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 bwMode="auto">
          <a:xfrm>
            <a:off x="0" y="0"/>
            <a:ext cx="9144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PWM Signal Generator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Sinusoidal wave – 50 Hz</a:t>
            </a:r>
            <a:endParaRPr kumimoji="0" lang="en-US" sz="3200" b="0" i="0" u="none" strike="noStrike" kern="0" cap="none" spc="0" normalizeH="0" baseline="0" noProof="0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1295400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/>
              <a:t>Choose Explicit period as an integer multiple of system clock frequency  </a:t>
            </a:r>
          </a:p>
          <a:p>
            <a:endParaRPr lang="en-US" sz="1200" dirty="0" smtClean="0"/>
          </a:p>
          <a:p>
            <a:r>
              <a:rPr lang="en-US" sz="2000" dirty="0" smtClean="0"/>
              <a:t>Low Explicit period -----&gt;   High Resolution </a:t>
            </a:r>
          </a:p>
          <a:p>
            <a:r>
              <a:rPr lang="en-US" sz="2000" dirty="0" smtClean="0"/>
              <a:t>High Explicit period -----&gt;  </a:t>
            </a:r>
            <a:r>
              <a:rPr lang="en-US" sz="2000" dirty="0" smtClean="0">
                <a:solidFill>
                  <a:srgbClr val="FF3300"/>
                </a:solidFill>
              </a:rPr>
              <a:t>Low Resolution </a:t>
            </a:r>
            <a:endParaRPr lang="en-US" sz="2000" dirty="0">
              <a:solidFill>
                <a:srgbClr val="FF33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24400" y="2590800"/>
            <a:ext cx="4114800" cy="400110"/>
          </a:xfrm>
          <a:prstGeom prst="rect">
            <a:avLst/>
          </a:prstGeom>
          <a:ln>
            <a:solidFill>
              <a:srgbClr val="FF330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smtClean="0"/>
              <a:t>Explicit period = 5000*20e-9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7400" y="3048000"/>
            <a:ext cx="685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Time period of Sin wave = Count Value * Explicit period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791200" y="3657600"/>
            <a:ext cx="2878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/>
              <a:t>Count Value = 0.02 / 1e-04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629400" y="4038600"/>
            <a:ext cx="2039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/>
              <a:t>Count Value = 200</a:t>
            </a:r>
          </a:p>
        </p:txBody>
      </p:sp>
      <p:grpSp>
        <p:nvGrpSpPr>
          <p:cNvPr id="7" name="Group 56"/>
          <p:cNvGrpSpPr/>
          <p:nvPr/>
        </p:nvGrpSpPr>
        <p:grpSpPr>
          <a:xfrm>
            <a:off x="228601" y="228601"/>
            <a:ext cx="2209799" cy="761999"/>
            <a:chOff x="7010400" y="4267200"/>
            <a:chExt cx="1920655" cy="1572399"/>
          </a:xfrm>
        </p:grpSpPr>
        <p:cxnSp>
          <p:nvCxnSpPr>
            <p:cNvPr id="40" name="Elbow Connector 39"/>
            <p:cNvCxnSpPr/>
            <p:nvPr/>
          </p:nvCxnSpPr>
          <p:spPr bwMode="auto">
            <a:xfrm flipV="1">
              <a:off x="7086600" y="5181600"/>
              <a:ext cx="304800" cy="228600"/>
            </a:xfrm>
            <a:prstGeom prst="bentConnector3">
              <a:avLst>
                <a:gd name="adj1" fmla="val 50000"/>
              </a:avLst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43" name="Elbow Connector 42"/>
            <p:cNvCxnSpPr/>
            <p:nvPr/>
          </p:nvCxnSpPr>
          <p:spPr bwMode="auto">
            <a:xfrm flipV="1">
              <a:off x="7315200" y="4953000"/>
              <a:ext cx="304800" cy="228600"/>
            </a:xfrm>
            <a:prstGeom prst="bentConnector3">
              <a:avLst>
                <a:gd name="adj1" fmla="val 50000"/>
              </a:avLst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44" name="Elbow Connector 43"/>
            <p:cNvCxnSpPr/>
            <p:nvPr/>
          </p:nvCxnSpPr>
          <p:spPr bwMode="auto">
            <a:xfrm flipV="1">
              <a:off x="7543800" y="4724400"/>
              <a:ext cx="304800" cy="228600"/>
            </a:xfrm>
            <a:prstGeom prst="bentConnector3">
              <a:avLst>
                <a:gd name="adj1" fmla="val 50000"/>
              </a:avLst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45" name="Elbow Connector 44"/>
            <p:cNvCxnSpPr/>
            <p:nvPr/>
          </p:nvCxnSpPr>
          <p:spPr bwMode="auto">
            <a:xfrm flipV="1">
              <a:off x="7772400" y="4495800"/>
              <a:ext cx="304800" cy="228600"/>
            </a:xfrm>
            <a:prstGeom prst="bentConnector3">
              <a:avLst>
                <a:gd name="adj1" fmla="val 50000"/>
              </a:avLst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46" name="Elbow Connector 45"/>
            <p:cNvCxnSpPr/>
            <p:nvPr/>
          </p:nvCxnSpPr>
          <p:spPr bwMode="auto">
            <a:xfrm flipV="1">
              <a:off x="8001000" y="4267200"/>
              <a:ext cx="304800" cy="228600"/>
            </a:xfrm>
            <a:prstGeom prst="bentConnector3">
              <a:avLst>
                <a:gd name="adj1" fmla="val 50000"/>
              </a:avLst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 bwMode="auto">
            <a:xfrm>
              <a:off x="7467600" y="5410200"/>
              <a:ext cx="228600" cy="1588"/>
            </a:xfrm>
            <a:prstGeom prst="straightConnector1">
              <a:avLst/>
            </a:prstGeom>
            <a:solidFill>
              <a:srgbClr val="663300">
                <a:alpha val="0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rot="5400000">
              <a:off x="7315200" y="5334000"/>
              <a:ext cx="3048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 rot="5400000">
              <a:off x="7429500" y="5219700"/>
              <a:ext cx="533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" name="Rectangle 55"/>
            <p:cNvSpPr/>
            <p:nvPr/>
          </p:nvSpPr>
          <p:spPr>
            <a:xfrm>
              <a:off x="7010400" y="5562600"/>
              <a:ext cx="192065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Explicit Period of counter</a:t>
              </a: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5010150"/>
            <a:ext cx="609600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3" name="Group 62"/>
          <p:cNvGrpSpPr/>
          <p:nvPr/>
        </p:nvGrpSpPr>
        <p:grpSpPr>
          <a:xfrm>
            <a:off x="1143000" y="3733800"/>
            <a:ext cx="1828800" cy="1752600"/>
            <a:chOff x="2971800" y="3581400"/>
            <a:chExt cx="1828800" cy="1752600"/>
          </a:xfrm>
        </p:grpSpPr>
        <p:grpSp>
          <p:nvGrpSpPr>
            <p:cNvPr id="11" name="Group 25"/>
            <p:cNvGrpSpPr/>
            <p:nvPr/>
          </p:nvGrpSpPr>
          <p:grpSpPr>
            <a:xfrm>
              <a:off x="2971800" y="3581400"/>
              <a:ext cx="1828800" cy="1447800"/>
              <a:chOff x="304800" y="4202668"/>
              <a:chExt cx="1828800" cy="1447800"/>
            </a:xfrm>
          </p:grpSpPr>
          <p:grpSp>
            <p:nvGrpSpPr>
              <p:cNvPr id="14" name="Group 6"/>
              <p:cNvGrpSpPr/>
              <p:nvPr/>
            </p:nvGrpSpPr>
            <p:grpSpPr>
              <a:xfrm>
                <a:off x="609600" y="4507468"/>
                <a:ext cx="381794" cy="457994"/>
                <a:chOff x="762000" y="3352800"/>
                <a:chExt cx="381794" cy="457994"/>
              </a:xfrm>
            </p:grpSpPr>
            <p:cxnSp>
              <p:nvCxnSpPr>
                <p:cNvPr id="8" name="Straight Connector 7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" name="Straight Connector 8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0" name="Straight Connector 9"/>
              <p:cNvCxnSpPr/>
              <p:nvPr/>
            </p:nvCxnSpPr>
            <p:spPr bwMode="auto">
              <a:xfrm rot="10800000">
                <a:off x="533400" y="4964668"/>
                <a:ext cx="16002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</p:cxnSp>
          <p:grpSp>
            <p:nvGrpSpPr>
              <p:cNvPr id="26" name="Group 10"/>
              <p:cNvGrpSpPr/>
              <p:nvPr/>
            </p:nvGrpSpPr>
            <p:grpSpPr>
              <a:xfrm>
                <a:off x="989806" y="4506674"/>
                <a:ext cx="381794" cy="457994"/>
                <a:chOff x="762000" y="3352800"/>
                <a:chExt cx="381794" cy="457994"/>
              </a:xfrm>
            </p:grpSpPr>
            <p:cxnSp>
              <p:nvCxnSpPr>
                <p:cNvPr id="12" name="Straight Connector 11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" name="Straight Connector 12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28" name="Group 13"/>
              <p:cNvGrpSpPr/>
              <p:nvPr/>
            </p:nvGrpSpPr>
            <p:grpSpPr>
              <a:xfrm>
                <a:off x="1370806" y="4506674"/>
                <a:ext cx="381794" cy="457994"/>
                <a:chOff x="762000" y="3352800"/>
                <a:chExt cx="381794" cy="457994"/>
              </a:xfrm>
            </p:grpSpPr>
            <p:cxnSp>
              <p:nvCxnSpPr>
                <p:cNvPr id="15" name="Straight Connector 14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" name="Straight Connector 15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7" name="Straight Connector 16"/>
              <p:cNvCxnSpPr/>
              <p:nvPr/>
            </p:nvCxnSpPr>
            <p:spPr bwMode="auto">
              <a:xfrm rot="5400000" flipH="1" flipV="1">
                <a:off x="228600" y="4659868"/>
                <a:ext cx="6096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9" name="Straight Connector 18"/>
              <p:cNvCxnSpPr/>
              <p:nvPr/>
            </p:nvCxnSpPr>
            <p:spPr bwMode="auto">
              <a:xfrm>
                <a:off x="533400" y="4505880"/>
                <a:ext cx="15240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0" name="TextBox 19"/>
              <p:cNvSpPr txBox="1"/>
              <p:nvPr/>
            </p:nvSpPr>
            <p:spPr>
              <a:xfrm>
                <a:off x="914400" y="4202668"/>
                <a:ext cx="1143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Count Value</a:t>
                </a:r>
                <a:endParaRPr lang="en-US" sz="1100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828800" y="4736068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0</a:t>
                </a:r>
                <a:endParaRPr lang="en-US" sz="1600" dirty="0"/>
              </a:p>
            </p:txBody>
          </p:sp>
          <p:cxnSp>
            <p:nvCxnSpPr>
              <p:cNvPr id="22" name="Straight Connector 21"/>
              <p:cNvCxnSpPr/>
              <p:nvPr/>
            </p:nvCxnSpPr>
            <p:spPr bwMode="auto">
              <a:xfrm rot="10800000">
                <a:off x="990600" y="5117068"/>
                <a:ext cx="4572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23" name="TextBox 22"/>
              <p:cNvSpPr txBox="1"/>
              <p:nvPr/>
            </p:nvSpPr>
            <p:spPr>
              <a:xfrm>
                <a:off x="762000" y="5193268"/>
                <a:ext cx="838200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0.02s</a:t>
                </a:r>
                <a:endParaRPr lang="en-US" sz="11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04800" y="5388858"/>
                <a:ext cx="18147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Time Period of saw tooth</a:t>
                </a:r>
                <a:endParaRPr lang="en-US" sz="1100" dirty="0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 bwMode="auto">
            <a:xfrm rot="5400000">
              <a:off x="3734594" y="5180806"/>
              <a:ext cx="304800" cy="1588"/>
            </a:xfrm>
            <a:prstGeom prst="straightConnector1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77" name="TextBox 76"/>
          <p:cNvSpPr txBox="1"/>
          <p:nvPr/>
        </p:nvSpPr>
        <p:spPr>
          <a:xfrm>
            <a:off x="3048000" y="4724400"/>
            <a:ext cx="18147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Time Period of sin wave</a:t>
            </a:r>
            <a:endParaRPr lang="en-US" sz="1100" dirty="0"/>
          </a:p>
        </p:txBody>
      </p:sp>
      <p:grpSp>
        <p:nvGrpSpPr>
          <p:cNvPr id="115" name="Group 114"/>
          <p:cNvGrpSpPr/>
          <p:nvPr/>
        </p:nvGrpSpPr>
        <p:grpSpPr>
          <a:xfrm>
            <a:off x="3199606" y="3581400"/>
            <a:ext cx="1600994" cy="1752600"/>
            <a:chOff x="3276600" y="3581400"/>
            <a:chExt cx="1600994" cy="1905000"/>
          </a:xfrm>
        </p:grpSpPr>
        <p:cxnSp>
          <p:nvCxnSpPr>
            <p:cNvPr id="75" name="Straight Connector 74"/>
            <p:cNvCxnSpPr/>
            <p:nvPr/>
          </p:nvCxnSpPr>
          <p:spPr bwMode="auto">
            <a:xfrm rot="10800000">
              <a:off x="3276600" y="4572000"/>
              <a:ext cx="7620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76" name="TextBox 75"/>
            <p:cNvSpPr txBox="1"/>
            <p:nvPr/>
          </p:nvSpPr>
          <p:spPr>
            <a:xfrm>
              <a:off x="3352800" y="4615190"/>
              <a:ext cx="609600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0.02s</a:t>
              </a:r>
              <a:endParaRPr lang="en-US" sz="1100" dirty="0"/>
            </a:p>
          </p:txBody>
        </p:sp>
        <p:cxnSp>
          <p:nvCxnSpPr>
            <p:cNvPr id="66" name="Straight Arrow Connector 65"/>
            <p:cNvCxnSpPr/>
            <p:nvPr/>
          </p:nvCxnSpPr>
          <p:spPr bwMode="auto">
            <a:xfrm rot="5400000">
              <a:off x="3429794" y="5333206"/>
              <a:ext cx="304800" cy="1588"/>
            </a:xfrm>
            <a:prstGeom prst="straightConnector1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112" name="Group 111"/>
            <p:cNvGrpSpPr/>
            <p:nvPr/>
          </p:nvGrpSpPr>
          <p:grpSpPr>
            <a:xfrm>
              <a:off x="3276600" y="3581400"/>
              <a:ext cx="1600994" cy="1176010"/>
              <a:chOff x="3199606" y="3657600"/>
              <a:chExt cx="1600994" cy="1176010"/>
            </a:xfrm>
          </p:grpSpPr>
          <p:cxnSp>
            <p:nvCxnSpPr>
              <p:cNvPr id="68" name="Straight Connector 67"/>
              <p:cNvCxnSpPr/>
              <p:nvPr/>
            </p:nvCxnSpPr>
            <p:spPr bwMode="auto">
              <a:xfrm rot="10800000">
                <a:off x="3200400" y="4233204"/>
                <a:ext cx="16002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71" name="Straight Connector 70"/>
              <p:cNvCxnSpPr/>
              <p:nvPr/>
            </p:nvCxnSpPr>
            <p:spPr bwMode="auto">
              <a:xfrm rot="5400000" flipH="1" flipV="1">
                <a:off x="2743200" y="4267200"/>
                <a:ext cx="9144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73" name="TextBox 72"/>
              <p:cNvSpPr txBox="1"/>
              <p:nvPr/>
            </p:nvSpPr>
            <p:spPr>
              <a:xfrm>
                <a:off x="3886200" y="3657600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1</a:t>
                </a:r>
                <a:endParaRPr lang="en-US" sz="1100" dirty="0"/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3227362" y="3900268"/>
                <a:ext cx="1315328" cy="699868"/>
                <a:chOff x="3297702" y="3886200"/>
                <a:chExt cx="1315328" cy="699868"/>
              </a:xfrm>
            </p:grpSpPr>
            <p:grpSp>
              <p:nvGrpSpPr>
                <p:cNvPr id="104" name="Group 103"/>
                <p:cNvGrpSpPr/>
                <p:nvPr/>
              </p:nvGrpSpPr>
              <p:grpSpPr>
                <a:xfrm>
                  <a:off x="3297702" y="3886200"/>
                  <a:ext cx="664698" cy="685800"/>
                  <a:chOff x="3221502" y="3810000"/>
                  <a:chExt cx="723944" cy="835958"/>
                </a:xfrm>
              </p:grpSpPr>
              <p:sp>
                <p:nvSpPr>
                  <p:cNvPr id="102" name="Freeform 101"/>
                  <p:cNvSpPr/>
                  <p:nvPr/>
                </p:nvSpPr>
                <p:spPr bwMode="auto">
                  <a:xfrm>
                    <a:off x="3221502" y="3810000"/>
                    <a:ext cx="359898" cy="461665"/>
                  </a:xfrm>
                  <a:custGeom>
                    <a:avLst/>
                    <a:gdLst>
                      <a:gd name="connsiteX0" fmla="*/ 0 w 253218"/>
                      <a:gd name="connsiteY0" fmla="*/ 157089 h 171156"/>
                      <a:gd name="connsiteX1" fmla="*/ 140676 w 253218"/>
                      <a:gd name="connsiteY1" fmla="*/ 2344 h 171156"/>
                      <a:gd name="connsiteX2" fmla="*/ 253218 w 253218"/>
                      <a:gd name="connsiteY2" fmla="*/ 171156 h 1711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3218" h="171156">
                        <a:moveTo>
                          <a:pt x="0" y="157089"/>
                        </a:moveTo>
                        <a:cubicBezTo>
                          <a:pt x="49236" y="78544"/>
                          <a:pt x="98473" y="0"/>
                          <a:pt x="140676" y="2344"/>
                        </a:cubicBezTo>
                        <a:cubicBezTo>
                          <a:pt x="182879" y="4689"/>
                          <a:pt x="218048" y="87922"/>
                          <a:pt x="253218" y="171156"/>
                        </a:cubicBezTo>
                      </a:path>
                    </a:pathLst>
                  </a:custGeom>
                  <a:solidFill>
                    <a:srgbClr val="663300">
                      <a:alpha val="0"/>
                    </a:srgbClr>
                  </a:solidFill>
                  <a:ln w="9525" cap="flat" cmpd="sng" algn="ctr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Palatino Linotype" pitchFamily="18" charset="0"/>
                    </a:endParaRPr>
                  </a:p>
                </p:txBody>
              </p:sp>
              <p:sp>
                <p:nvSpPr>
                  <p:cNvPr id="103" name="Freeform 102"/>
                  <p:cNvSpPr/>
                  <p:nvPr/>
                </p:nvSpPr>
                <p:spPr bwMode="auto">
                  <a:xfrm rot="10756820">
                    <a:off x="3585548" y="4184293"/>
                    <a:ext cx="359898" cy="461665"/>
                  </a:xfrm>
                  <a:custGeom>
                    <a:avLst/>
                    <a:gdLst>
                      <a:gd name="connsiteX0" fmla="*/ 0 w 253218"/>
                      <a:gd name="connsiteY0" fmla="*/ 157089 h 171156"/>
                      <a:gd name="connsiteX1" fmla="*/ 140676 w 253218"/>
                      <a:gd name="connsiteY1" fmla="*/ 2344 h 171156"/>
                      <a:gd name="connsiteX2" fmla="*/ 253218 w 253218"/>
                      <a:gd name="connsiteY2" fmla="*/ 171156 h 1711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3218" h="171156">
                        <a:moveTo>
                          <a:pt x="0" y="157089"/>
                        </a:moveTo>
                        <a:cubicBezTo>
                          <a:pt x="49236" y="78544"/>
                          <a:pt x="98473" y="0"/>
                          <a:pt x="140676" y="2344"/>
                        </a:cubicBezTo>
                        <a:cubicBezTo>
                          <a:pt x="182879" y="4689"/>
                          <a:pt x="218048" y="87922"/>
                          <a:pt x="253218" y="171156"/>
                        </a:cubicBezTo>
                      </a:path>
                    </a:pathLst>
                  </a:custGeom>
                  <a:solidFill>
                    <a:srgbClr val="663300">
                      <a:alpha val="0"/>
                    </a:srgbClr>
                  </a:solidFill>
                  <a:ln w="9525" cap="flat" cmpd="sng" algn="ctr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Palatino Linotype" pitchFamily="18" charset="0"/>
                    </a:endParaRPr>
                  </a:p>
                </p:txBody>
              </p:sp>
            </p:grpSp>
            <p:grpSp>
              <p:nvGrpSpPr>
                <p:cNvPr id="105" name="Group 104"/>
                <p:cNvGrpSpPr/>
                <p:nvPr/>
              </p:nvGrpSpPr>
              <p:grpSpPr>
                <a:xfrm>
                  <a:off x="3948332" y="3900268"/>
                  <a:ext cx="664698" cy="685800"/>
                  <a:chOff x="3221502" y="3810000"/>
                  <a:chExt cx="723944" cy="835958"/>
                </a:xfrm>
              </p:grpSpPr>
              <p:sp>
                <p:nvSpPr>
                  <p:cNvPr id="106" name="Freeform 105"/>
                  <p:cNvSpPr/>
                  <p:nvPr/>
                </p:nvSpPr>
                <p:spPr bwMode="auto">
                  <a:xfrm>
                    <a:off x="3221502" y="3810000"/>
                    <a:ext cx="359898" cy="461665"/>
                  </a:xfrm>
                  <a:custGeom>
                    <a:avLst/>
                    <a:gdLst>
                      <a:gd name="connsiteX0" fmla="*/ 0 w 253218"/>
                      <a:gd name="connsiteY0" fmla="*/ 157089 h 171156"/>
                      <a:gd name="connsiteX1" fmla="*/ 140676 w 253218"/>
                      <a:gd name="connsiteY1" fmla="*/ 2344 h 171156"/>
                      <a:gd name="connsiteX2" fmla="*/ 253218 w 253218"/>
                      <a:gd name="connsiteY2" fmla="*/ 171156 h 1711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3218" h="171156">
                        <a:moveTo>
                          <a:pt x="0" y="157089"/>
                        </a:moveTo>
                        <a:cubicBezTo>
                          <a:pt x="49236" y="78544"/>
                          <a:pt x="98473" y="0"/>
                          <a:pt x="140676" y="2344"/>
                        </a:cubicBezTo>
                        <a:cubicBezTo>
                          <a:pt x="182879" y="4689"/>
                          <a:pt x="218048" y="87922"/>
                          <a:pt x="253218" y="171156"/>
                        </a:cubicBezTo>
                      </a:path>
                    </a:pathLst>
                  </a:custGeom>
                  <a:solidFill>
                    <a:srgbClr val="663300">
                      <a:alpha val="0"/>
                    </a:srgbClr>
                  </a:solidFill>
                  <a:ln w="9525" cap="flat" cmpd="sng" algn="ctr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Palatino Linotype" pitchFamily="18" charset="0"/>
                    </a:endParaRPr>
                  </a:p>
                </p:txBody>
              </p:sp>
              <p:sp>
                <p:nvSpPr>
                  <p:cNvPr id="107" name="Freeform 106"/>
                  <p:cNvSpPr/>
                  <p:nvPr/>
                </p:nvSpPr>
                <p:spPr bwMode="auto">
                  <a:xfrm rot="10756820">
                    <a:off x="3585548" y="4184293"/>
                    <a:ext cx="359898" cy="461665"/>
                  </a:xfrm>
                  <a:custGeom>
                    <a:avLst/>
                    <a:gdLst>
                      <a:gd name="connsiteX0" fmla="*/ 0 w 253218"/>
                      <a:gd name="connsiteY0" fmla="*/ 157089 h 171156"/>
                      <a:gd name="connsiteX1" fmla="*/ 140676 w 253218"/>
                      <a:gd name="connsiteY1" fmla="*/ 2344 h 171156"/>
                      <a:gd name="connsiteX2" fmla="*/ 253218 w 253218"/>
                      <a:gd name="connsiteY2" fmla="*/ 171156 h 1711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3218" h="171156">
                        <a:moveTo>
                          <a:pt x="0" y="157089"/>
                        </a:moveTo>
                        <a:cubicBezTo>
                          <a:pt x="49236" y="78544"/>
                          <a:pt x="98473" y="0"/>
                          <a:pt x="140676" y="2344"/>
                        </a:cubicBezTo>
                        <a:cubicBezTo>
                          <a:pt x="182879" y="4689"/>
                          <a:pt x="218048" y="87922"/>
                          <a:pt x="253218" y="171156"/>
                        </a:cubicBezTo>
                      </a:path>
                    </a:pathLst>
                  </a:custGeom>
                  <a:solidFill>
                    <a:srgbClr val="663300">
                      <a:alpha val="0"/>
                    </a:srgbClr>
                  </a:solidFill>
                  <a:ln w="9525" cap="flat" cmpd="sng" algn="ctr">
                    <a:solidFill>
                      <a:srgbClr val="008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Palatino Linotype" pitchFamily="18" charset="0"/>
                    </a:endParaRPr>
                  </a:p>
                </p:txBody>
              </p:sp>
            </p:grpSp>
          </p:grpSp>
          <p:sp>
            <p:nvSpPr>
              <p:cNvPr id="110" name="TextBox 109"/>
              <p:cNvSpPr txBox="1"/>
              <p:nvPr/>
            </p:nvSpPr>
            <p:spPr>
              <a:xfrm>
                <a:off x="4191000" y="4572000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-1</a:t>
                </a:r>
                <a:endParaRPr lang="en-US" sz="1100" dirty="0"/>
              </a:p>
            </p:txBody>
          </p:sp>
        </p:grpSp>
      </p:grpSp>
      <p:grpSp>
        <p:nvGrpSpPr>
          <p:cNvPr id="132" name="Group 131"/>
          <p:cNvGrpSpPr/>
          <p:nvPr/>
        </p:nvGrpSpPr>
        <p:grpSpPr>
          <a:xfrm>
            <a:off x="4876800" y="4495800"/>
            <a:ext cx="1600200" cy="1143000"/>
            <a:chOff x="4876800" y="4191000"/>
            <a:chExt cx="1600200" cy="1143000"/>
          </a:xfrm>
        </p:grpSpPr>
        <p:cxnSp>
          <p:nvCxnSpPr>
            <p:cNvPr id="119" name="Straight Arrow Connector 118"/>
            <p:cNvCxnSpPr/>
            <p:nvPr/>
          </p:nvCxnSpPr>
          <p:spPr bwMode="auto">
            <a:xfrm rot="5400000">
              <a:off x="4877594" y="5180806"/>
              <a:ext cx="304800" cy="1588"/>
            </a:xfrm>
            <a:prstGeom prst="straightConnector1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1" name="Straight Connector 120"/>
            <p:cNvCxnSpPr/>
            <p:nvPr/>
          </p:nvCxnSpPr>
          <p:spPr bwMode="auto">
            <a:xfrm rot="10800000">
              <a:off x="4876800" y="4876800"/>
              <a:ext cx="1600200" cy="1176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122" name="Straight Connector 121"/>
            <p:cNvCxnSpPr/>
            <p:nvPr/>
          </p:nvCxnSpPr>
          <p:spPr bwMode="auto">
            <a:xfrm rot="5400000" flipH="1" flipV="1">
              <a:off x="4538892" y="4642397"/>
              <a:ext cx="677404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123" name="TextBox 122"/>
            <p:cNvSpPr txBox="1"/>
            <p:nvPr/>
          </p:nvSpPr>
          <p:spPr>
            <a:xfrm>
              <a:off x="5563394" y="4191000"/>
              <a:ext cx="381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2</a:t>
              </a:r>
              <a:endParaRPr lang="en-US" sz="1100" dirty="0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4904560" y="4370773"/>
              <a:ext cx="1315329" cy="518475"/>
              <a:chOff x="3297706" y="3886200"/>
              <a:chExt cx="1315329" cy="699868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3297706" y="3886200"/>
                <a:ext cx="664699" cy="685800"/>
                <a:chOff x="3221502" y="3810000"/>
                <a:chExt cx="723944" cy="835958"/>
              </a:xfrm>
            </p:grpSpPr>
            <p:sp>
              <p:nvSpPr>
                <p:cNvPr id="130" name="Freeform 129"/>
                <p:cNvSpPr/>
                <p:nvPr/>
              </p:nvSpPr>
              <p:spPr bwMode="auto">
                <a:xfrm>
                  <a:off x="3221502" y="3810000"/>
                  <a:ext cx="359898" cy="461665"/>
                </a:xfrm>
                <a:custGeom>
                  <a:avLst/>
                  <a:gdLst>
                    <a:gd name="connsiteX0" fmla="*/ 0 w 253218"/>
                    <a:gd name="connsiteY0" fmla="*/ 157089 h 171156"/>
                    <a:gd name="connsiteX1" fmla="*/ 140676 w 253218"/>
                    <a:gd name="connsiteY1" fmla="*/ 2344 h 171156"/>
                    <a:gd name="connsiteX2" fmla="*/ 253218 w 253218"/>
                    <a:gd name="connsiteY2" fmla="*/ 171156 h 171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3218" h="171156">
                      <a:moveTo>
                        <a:pt x="0" y="157089"/>
                      </a:moveTo>
                      <a:cubicBezTo>
                        <a:pt x="49236" y="78544"/>
                        <a:pt x="98473" y="0"/>
                        <a:pt x="140676" y="2344"/>
                      </a:cubicBezTo>
                      <a:cubicBezTo>
                        <a:pt x="182879" y="4689"/>
                        <a:pt x="218048" y="87922"/>
                        <a:pt x="253218" y="171156"/>
                      </a:cubicBezTo>
                    </a:path>
                  </a:pathLst>
                </a:cu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Palatino Linotype" pitchFamily="18" charset="0"/>
                  </a:endParaRPr>
                </a:p>
              </p:txBody>
            </p:sp>
            <p:sp>
              <p:nvSpPr>
                <p:cNvPr id="131" name="Freeform 130"/>
                <p:cNvSpPr/>
                <p:nvPr/>
              </p:nvSpPr>
              <p:spPr bwMode="auto">
                <a:xfrm rot="10756820">
                  <a:off x="3585548" y="4184293"/>
                  <a:ext cx="359898" cy="461665"/>
                </a:xfrm>
                <a:custGeom>
                  <a:avLst/>
                  <a:gdLst>
                    <a:gd name="connsiteX0" fmla="*/ 0 w 253218"/>
                    <a:gd name="connsiteY0" fmla="*/ 157089 h 171156"/>
                    <a:gd name="connsiteX1" fmla="*/ 140676 w 253218"/>
                    <a:gd name="connsiteY1" fmla="*/ 2344 h 171156"/>
                    <a:gd name="connsiteX2" fmla="*/ 253218 w 253218"/>
                    <a:gd name="connsiteY2" fmla="*/ 171156 h 171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3218" h="171156">
                      <a:moveTo>
                        <a:pt x="0" y="157089"/>
                      </a:moveTo>
                      <a:cubicBezTo>
                        <a:pt x="49236" y="78544"/>
                        <a:pt x="98473" y="0"/>
                        <a:pt x="140676" y="2344"/>
                      </a:cubicBezTo>
                      <a:cubicBezTo>
                        <a:pt x="182879" y="4689"/>
                        <a:pt x="218048" y="87922"/>
                        <a:pt x="253218" y="171156"/>
                      </a:cubicBezTo>
                    </a:path>
                  </a:pathLst>
                </a:cu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Palatino Linotype" pitchFamily="18" charset="0"/>
                  </a:endParaRPr>
                </a:p>
              </p:txBody>
            </p:sp>
          </p:grpSp>
          <p:grpSp>
            <p:nvGrpSpPr>
              <p:cNvPr id="127" name="Group 126"/>
              <p:cNvGrpSpPr/>
              <p:nvPr/>
            </p:nvGrpSpPr>
            <p:grpSpPr>
              <a:xfrm>
                <a:off x="3948336" y="3900268"/>
                <a:ext cx="664699" cy="685800"/>
                <a:chOff x="3221502" y="3810000"/>
                <a:chExt cx="723944" cy="835958"/>
              </a:xfrm>
            </p:grpSpPr>
            <p:sp>
              <p:nvSpPr>
                <p:cNvPr id="128" name="Freeform 127"/>
                <p:cNvSpPr/>
                <p:nvPr/>
              </p:nvSpPr>
              <p:spPr bwMode="auto">
                <a:xfrm>
                  <a:off x="3221502" y="3810000"/>
                  <a:ext cx="359898" cy="461665"/>
                </a:xfrm>
                <a:custGeom>
                  <a:avLst/>
                  <a:gdLst>
                    <a:gd name="connsiteX0" fmla="*/ 0 w 253218"/>
                    <a:gd name="connsiteY0" fmla="*/ 157089 h 171156"/>
                    <a:gd name="connsiteX1" fmla="*/ 140676 w 253218"/>
                    <a:gd name="connsiteY1" fmla="*/ 2344 h 171156"/>
                    <a:gd name="connsiteX2" fmla="*/ 253218 w 253218"/>
                    <a:gd name="connsiteY2" fmla="*/ 171156 h 171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3218" h="171156">
                      <a:moveTo>
                        <a:pt x="0" y="157089"/>
                      </a:moveTo>
                      <a:cubicBezTo>
                        <a:pt x="49236" y="78544"/>
                        <a:pt x="98473" y="0"/>
                        <a:pt x="140676" y="2344"/>
                      </a:cubicBezTo>
                      <a:cubicBezTo>
                        <a:pt x="182879" y="4689"/>
                        <a:pt x="218048" y="87922"/>
                        <a:pt x="253218" y="171156"/>
                      </a:cubicBezTo>
                    </a:path>
                  </a:pathLst>
                </a:cu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Palatino Linotype" pitchFamily="18" charset="0"/>
                  </a:endParaRPr>
                </a:p>
              </p:txBody>
            </p:sp>
            <p:sp>
              <p:nvSpPr>
                <p:cNvPr id="129" name="Freeform 128"/>
                <p:cNvSpPr/>
                <p:nvPr/>
              </p:nvSpPr>
              <p:spPr bwMode="auto">
                <a:xfrm rot="10756820">
                  <a:off x="3585548" y="4184293"/>
                  <a:ext cx="359898" cy="461665"/>
                </a:xfrm>
                <a:custGeom>
                  <a:avLst/>
                  <a:gdLst>
                    <a:gd name="connsiteX0" fmla="*/ 0 w 253218"/>
                    <a:gd name="connsiteY0" fmla="*/ 157089 h 171156"/>
                    <a:gd name="connsiteX1" fmla="*/ 140676 w 253218"/>
                    <a:gd name="connsiteY1" fmla="*/ 2344 h 171156"/>
                    <a:gd name="connsiteX2" fmla="*/ 253218 w 253218"/>
                    <a:gd name="connsiteY2" fmla="*/ 171156 h 171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3218" h="171156">
                      <a:moveTo>
                        <a:pt x="0" y="157089"/>
                      </a:moveTo>
                      <a:cubicBezTo>
                        <a:pt x="49236" y="78544"/>
                        <a:pt x="98473" y="0"/>
                        <a:pt x="140676" y="2344"/>
                      </a:cubicBezTo>
                      <a:cubicBezTo>
                        <a:pt x="182879" y="4689"/>
                        <a:pt x="218048" y="87922"/>
                        <a:pt x="253218" y="171156"/>
                      </a:cubicBezTo>
                    </a:path>
                  </a:pathLst>
                </a:cu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Palatino Linotype" pitchFamily="18" charset="0"/>
                  </a:endParaRPr>
                </a:p>
              </p:txBody>
            </p:sp>
          </p:grpSp>
        </p:grpSp>
        <p:sp>
          <p:nvSpPr>
            <p:cNvPr id="125" name="TextBox 124"/>
            <p:cNvSpPr txBox="1"/>
            <p:nvPr/>
          </p:nvSpPr>
          <p:spPr>
            <a:xfrm>
              <a:off x="5868194" y="4868404"/>
              <a:ext cx="381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0</a:t>
              </a:r>
              <a:endParaRPr lang="en-US" sz="1100" dirty="0"/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6934200" y="4648200"/>
            <a:ext cx="1600200" cy="1143000"/>
            <a:chOff x="4876800" y="4191000"/>
            <a:chExt cx="1600200" cy="1143000"/>
          </a:xfrm>
        </p:grpSpPr>
        <p:cxnSp>
          <p:nvCxnSpPr>
            <p:cNvPr id="134" name="Straight Arrow Connector 133"/>
            <p:cNvCxnSpPr/>
            <p:nvPr/>
          </p:nvCxnSpPr>
          <p:spPr bwMode="auto">
            <a:xfrm rot="5400000">
              <a:off x="4877594" y="5180806"/>
              <a:ext cx="304800" cy="1588"/>
            </a:xfrm>
            <a:prstGeom prst="straightConnector1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35" name="Straight Connector 134"/>
            <p:cNvCxnSpPr/>
            <p:nvPr/>
          </p:nvCxnSpPr>
          <p:spPr bwMode="auto">
            <a:xfrm rot="10800000">
              <a:off x="4876800" y="4876800"/>
              <a:ext cx="1600200" cy="1176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136" name="Straight Connector 135"/>
            <p:cNvCxnSpPr/>
            <p:nvPr/>
          </p:nvCxnSpPr>
          <p:spPr bwMode="auto">
            <a:xfrm rot="5400000" flipH="1" flipV="1">
              <a:off x="4538892" y="4642397"/>
              <a:ext cx="677404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137" name="TextBox 136"/>
            <p:cNvSpPr txBox="1"/>
            <p:nvPr/>
          </p:nvSpPr>
          <p:spPr>
            <a:xfrm>
              <a:off x="5563394" y="4191000"/>
              <a:ext cx="381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1</a:t>
              </a:r>
              <a:endParaRPr lang="en-US" sz="1100" dirty="0"/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4904560" y="4370773"/>
              <a:ext cx="1315329" cy="518475"/>
              <a:chOff x="3297706" y="3886200"/>
              <a:chExt cx="1315329" cy="699868"/>
            </a:xfrm>
          </p:grpSpPr>
          <p:grpSp>
            <p:nvGrpSpPr>
              <p:cNvPr id="140" name="Group 139"/>
              <p:cNvGrpSpPr/>
              <p:nvPr/>
            </p:nvGrpSpPr>
            <p:grpSpPr>
              <a:xfrm>
                <a:off x="3297706" y="3886200"/>
                <a:ext cx="664699" cy="685800"/>
                <a:chOff x="3221502" y="3810000"/>
                <a:chExt cx="723944" cy="835958"/>
              </a:xfrm>
            </p:grpSpPr>
            <p:sp>
              <p:nvSpPr>
                <p:cNvPr id="144" name="Freeform 143"/>
                <p:cNvSpPr/>
                <p:nvPr/>
              </p:nvSpPr>
              <p:spPr bwMode="auto">
                <a:xfrm>
                  <a:off x="3221502" y="3810000"/>
                  <a:ext cx="359898" cy="461665"/>
                </a:xfrm>
                <a:custGeom>
                  <a:avLst/>
                  <a:gdLst>
                    <a:gd name="connsiteX0" fmla="*/ 0 w 253218"/>
                    <a:gd name="connsiteY0" fmla="*/ 157089 h 171156"/>
                    <a:gd name="connsiteX1" fmla="*/ 140676 w 253218"/>
                    <a:gd name="connsiteY1" fmla="*/ 2344 h 171156"/>
                    <a:gd name="connsiteX2" fmla="*/ 253218 w 253218"/>
                    <a:gd name="connsiteY2" fmla="*/ 171156 h 171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3218" h="171156">
                      <a:moveTo>
                        <a:pt x="0" y="157089"/>
                      </a:moveTo>
                      <a:cubicBezTo>
                        <a:pt x="49236" y="78544"/>
                        <a:pt x="98473" y="0"/>
                        <a:pt x="140676" y="2344"/>
                      </a:cubicBezTo>
                      <a:cubicBezTo>
                        <a:pt x="182879" y="4689"/>
                        <a:pt x="218048" y="87922"/>
                        <a:pt x="253218" y="171156"/>
                      </a:cubicBezTo>
                    </a:path>
                  </a:pathLst>
                </a:cu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Palatino Linotype" pitchFamily="18" charset="0"/>
                  </a:endParaRPr>
                </a:p>
              </p:txBody>
            </p:sp>
            <p:sp>
              <p:nvSpPr>
                <p:cNvPr id="145" name="Freeform 144"/>
                <p:cNvSpPr/>
                <p:nvPr/>
              </p:nvSpPr>
              <p:spPr bwMode="auto">
                <a:xfrm rot="10756820">
                  <a:off x="3585548" y="4184293"/>
                  <a:ext cx="359898" cy="461665"/>
                </a:xfrm>
                <a:custGeom>
                  <a:avLst/>
                  <a:gdLst>
                    <a:gd name="connsiteX0" fmla="*/ 0 w 253218"/>
                    <a:gd name="connsiteY0" fmla="*/ 157089 h 171156"/>
                    <a:gd name="connsiteX1" fmla="*/ 140676 w 253218"/>
                    <a:gd name="connsiteY1" fmla="*/ 2344 h 171156"/>
                    <a:gd name="connsiteX2" fmla="*/ 253218 w 253218"/>
                    <a:gd name="connsiteY2" fmla="*/ 171156 h 171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3218" h="171156">
                      <a:moveTo>
                        <a:pt x="0" y="157089"/>
                      </a:moveTo>
                      <a:cubicBezTo>
                        <a:pt x="49236" y="78544"/>
                        <a:pt x="98473" y="0"/>
                        <a:pt x="140676" y="2344"/>
                      </a:cubicBezTo>
                      <a:cubicBezTo>
                        <a:pt x="182879" y="4689"/>
                        <a:pt x="218048" y="87922"/>
                        <a:pt x="253218" y="171156"/>
                      </a:cubicBezTo>
                    </a:path>
                  </a:pathLst>
                </a:cu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Palatino Linotype" pitchFamily="18" charset="0"/>
                  </a:endParaRPr>
                </a:p>
              </p:txBody>
            </p:sp>
          </p:grpSp>
          <p:grpSp>
            <p:nvGrpSpPr>
              <p:cNvPr id="141" name="Group 140"/>
              <p:cNvGrpSpPr/>
              <p:nvPr/>
            </p:nvGrpSpPr>
            <p:grpSpPr>
              <a:xfrm>
                <a:off x="3948336" y="3900268"/>
                <a:ext cx="664699" cy="685800"/>
                <a:chOff x="3221502" y="3810000"/>
                <a:chExt cx="723944" cy="835958"/>
              </a:xfrm>
            </p:grpSpPr>
            <p:sp>
              <p:nvSpPr>
                <p:cNvPr id="142" name="Freeform 141"/>
                <p:cNvSpPr/>
                <p:nvPr/>
              </p:nvSpPr>
              <p:spPr bwMode="auto">
                <a:xfrm>
                  <a:off x="3221502" y="3810000"/>
                  <a:ext cx="359898" cy="461665"/>
                </a:xfrm>
                <a:custGeom>
                  <a:avLst/>
                  <a:gdLst>
                    <a:gd name="connsiteX0" fmla="*/ 0 w 253218"/>
                    <a:gd name="connsiteY0" fmla="*/ 157089 h 171156"/>
                    <a:gd name="connsiteX1" fmla="*/ 140676 w 253218"/>
                    <a:gd name="connsiteY1" fmla="*/ 2344 h 171156"/>
                    <a:gd name="connsiteX2" fmla="*/ 253218 w 253218"/>
                    <a:gd name="connsiteY2" fmla="*/ 171156 h 171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3218" h="171156">
                      <a:moveTo>
                        <a:pt x="0" y="157089"/>
                      </a:moveTo>
                      <a:cubicBezTo>
                        <a:pt x="49236" y="78544"/>
                        <a:pt x="98473" y="0"/>
                        <a:pt x="140676" y="2344"/>
                      </a:cubicBezTo>
                      <a:cubicBezTo>
                        <a:pt x="182879" y="4689"/>
                        <a:pt x="218048" y="87922"/>
                        <a:pt x="253218" y="171156"/>
                      </a:cubicBezTo>
                    </a:path>
                  </a:pathLst>
                </a:cu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Palatino Linotype" pitchFamily="18" charset="0"/>
                  </a:endParaRPr>
                </a:p>
              </p:txBody>
            </p:sp>
            <p:sp>
              <p:nvSpPr>
                <p:cNvPr id="143" name="Freeform 142"/>
                <p:cNvSpPr/>
                <p:nvPr/>
              </p:nvSpPr>
              <p:spPr bwMode="auto">
                <a:xfrm rot="10756820">
                  <a:off x="3585548" y="4184293"/>
                  <a:ext cx="359898" cy="461665"/>
                </a:xfrm>
                <a:custGeom>
                  <a:avLst/>
                  <a:gdLst>
                    <a:gd name="connsiteX0" fmla="*/ 0 w 253218"/>
                    <a:gd name="connsiteY0" fmla="*/ 157089 h 171156"/>
                    <a:gd name="connsiteX1" fmla="*/ 140676 w 253218"/>
                    <a:gd name="connsiteY1" fmla="*/ 2344 h 171156"/>
                    <a:gd name="connsiteX2" fmla="*/ 253218 w 253218"/>
                    <a:gd name="connsiteY2" fmla="*/ 171156 h 171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3218" h="171156">
                      <a:moveTo>
                        <a:pt x="0" y="157089"/>
                      </a:moveTo>
                      <a:cubicBezTo>
                        <a:pt x="49236" y="78544"/>
                        <a:pt x="98473" y="0"/>
                        <a:pt x="140676" y="2344"/>
                      </a:cubicBezTo>
                      <a:cubicBezTo>
                        <a:pt x="182879" y="4689"/>
                        <a:pt x="218048" y="87922"/>
                        <a:pt x="253218" y="171156"/>
                      </a:cubicBezTo>
                    </a:path>
                  </a:pathLst>
                </a:cu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Palatino Linotype" pitchFamily="18" charset="0"/>
                  </a:endParaRPr>
                </a:p>
              </p:txBody>
            </p:sp>
          </p:grpSp>
        </p:grpSp>
        <p:sp>
          <p:nvSpPr>
            <p:cNvPr id="139" name="TextBox 138"/>
            <p:cNvSpPr txBox="1"/>
            <p:nvPr/>
          </p:nvSpPr>
          <p:spPr>
            <a:xfrm>
              <a:off x="5868194" y="4868404"/>
              <a:ext cx="381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0</a:t>
              </a:r>
              <a:endParaRPr lang="en-US" sz="1100" dirty="0"/>
            </a:p>
          </p:txBody>
        </p:sp>
      </p:grpSp>
      <p:cxnSp>
        <p:nvCxnSpPr>
          <p:cNvPr id="146" name="Straight Connector 145"/>
          <p:cNvCxnSpPr/>
          <p:nvPr/>
        </p:nvCxnSpPr>
        <p:spPr>
          <a:xfrm>
            <a:off x="0" y="6551612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0" y="1235616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Straight Connector 183"/>
          <p:cNvCxnSpPr/>
          <p:nvPr/>
        </p:nvCxnSpPr>
        <p:spPr>
          <a:xfrm>
            <a:off x="0" y="6324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0" y="12192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 bwMode="auto">
          <a:xfrm>
            <a:off x="0" y="0"/>
            <a:ext cx="9144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PWM Signal Generator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With</a:t>
            </a:r>
            <a:r>
              <a:rPr kumimoji="0" lang="en-US" sz="3200" b="0" i="0" u="none" strike="noStrike" kern="0" cap="none" spc="0" normalizeH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Single phase inverter</a:t>
            </a:r>
            <a:endParaRPr kumimoji="0" lang="en-US" sz="3200" b="0" i="0" u="none" strike="noStrike" kern="0" cap="none" spc="0" normalizeH="0" baseline="0" noProof="0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905000"/>
            <a:ext cx="7315200" cy="4343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83" name="Group 182"/>
          <p:cNvGrpSpPr/>
          <p:nvPr/>
        </p:nvGrpSpPr>
        <p:grpSpPr>
          <a:xfrm>
            <a:off x="533400" y="4876800"/>
            <a:ext cx="3048000" cy="762000"/>
            <a:chOff x="457200" y="3497946"/>
            <a:chExt cx="3839854" cy="1085732"/>
          </a:xfrm>
        </p:grpSpPr>
        <p:grpSp>
          <p:nvGrpSpPr>
            <p:cNvPr id="182" name="Group 181"/>
            <p:cNvGrpSpPr/>
            <p:nvPr/>
          </p:nvGrpSpPr>
          <p:grpSpPr>
            <a:xfrm>
              <a:off x="515256" y="3547122"/>
              <a:ext cx="3781798" cy="948678"/>
              <a:chOff x="515256" y="4419600"/>
              <a:chExt cx="3781798" cy="948678"/>
            </a:xfrm>
          </p:grpSpPr>
          <p:sp>
            <p:nvSpPr>
              <p:cNvPr id="132" name="Freeform 131"/>
              <p:cNvSpPr/>
              <p:nvPr/>
            </p:nvSpPr>
            <p:spPr bwMode="auto">
              <a:xfrm>
                <a:off x="515256" y="4419600"/>
                <a:ext cx="976315" cy="513383"/>
              </a:xfrm>
              <a:custGeom>
                <a:avLst/>
                <a:gdLst>
                  <a:gd name="connsiteX0" fmla="*/ 0 w 253218"/>
                  <a:gd name="connsiteY0" fmla="*/ 157089 h 171156"/>
                  <a:gd name="connsiteX1" fmla="*/ 140676 w 253218"/>
                  <a:gd name="connsiteY1" fmla="*/ 2344 h 171156"/>
                  <a:gd name="connsiteX2" fmla="*/ 253218 w 253218"/>
                  <a:gd name="connsiteY2" fmla="*/ 171156 h 17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3218" h="171156">
                    <a:moveTo>
                      <a:pt x="0" y="157089"/>
                    </a:moveTo>
                    <a:cubicBezTo>
                      <a:pt x="49236" y="78544"/>
                      <a:pt x="98473" y="0"/>
                      <a:pt x="140676" y="2344"/>
                    </a:cubicBezTo>
                    <a:cubicBezTo>
                      <a:pt x="182879" y="4689"/>
                      <a:pt x="218048" y="87922"/>
                      <a:pt x="253218" y="171156"/>
                    </a:cubicBezTo>
                  </a:path>
                </a:pathLst>
              </a:cu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Palatino Linotype" pitchFamily="18" charset="0"/>
                </a:endParaRPr>
              </a:p>
            </p:txBody>
          </p:sp>
          <p:sp>
            <p:nvSpPr>
              <p:cNvPr id="133" name="Freeform 132"/>
              <p:cNvSpPr/>
              <p:nvPr/>
            </p:nvSpPr>
            <p:spPr bwMode="auto">
              <a:xfrm rot="10756820">
                <a:off x="1444767" y="4835824"/>
                <a:ext cx="976315" cy="513383"/>
              </a:xfrm>
              <a:custGeom>
                <a:avLst/>
                <a:gdLst>
                  <a:gd name="connsiteX0" fmla="*/ 0 w 253218"/>
                  <a:gd name="connsiteY0" fmla="*/ 157089 h 171156"/>
                  <a:gd name="connsiteX1" fmla="*/ 140676 w 253218"/>
                  <a:gd name="connsiteY1" fmla="*/ 2344 h 171156"/>
                  <a:gd name="connsiteX2" fmla="*/ 253218 w 253218"/>
                  <a:gd name="connsiteY2" fmla="*/ 171156 h 17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3218" h="171156">
                    <a:moveTo>
                      <a:pt x="0" y="157089"/>
                    </a:moveTo>
                    <a:cubicBezTo>
                      <a:pt x="49236" y="78544"/>
                      <a:pt x="98473" y="0"/>
                      <a:pt x="140676" y="2344"/>
                    </a:cubicBezTo>
                    <a:cubicBezTo>
                      <a:pt x="182879" y="4689"/>
                      <a:pt x="218048" y="87922"/>
                      <a:pt x="253218" y="171156"/>
                    </a:cubicBezTo>
                  </a:path>
                </a:pathLst>
              </a:cu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Palatino Linotype" pitchFamily="18" charset="0"/>
                </a:endParaRPr>
              </a:p>
            </p:txBody>
          </p:sp>
          <p:sp>
            <p:nvSpPr>
              <p:cNvPr id="126" name="Freeform 125"/>
              <p:cNvSpPr/>
              <p:nvPr/>
            </p:nvSpPr>
            <p:spPr bwMode="auto">
              <a:xfrm>
                <a:off x="2376714" y="4438671"/>
                <a:ext cx="976315" cy="513383"/>
              </a:xfrm>
              <a:custGeom>
                <a:avLst/>
                <a:gdLst>
                  <a:gd name="connsiteX0" fmla="*/ 0 w 253218"/>
                  <a:gd name="connsiteY0" fmla="*/ 157089 h 171156"/>
                  <a:gd name="connsiteX1" fmla="*/ 140676 w 253218"/>
                  <a:gd name="connsiteY1" fmla="*/ 2344 h 171156"/>
                  <a:gd name="connsiteX2" fmla="*/ 253218 w 253218"/>
                  <a:gd name="connsiteY2" fmla="*/ 171156 h 17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3218" h="171156">
                    <a:moveTo>
                      <a:pt x="0" y="157089"/>
                    </a:moveTo>
                    <a:cubicBezTo>
                      <a:pt x="49236" y="78544"/>
                      <a:pt x="98473" y="0"/>
                      <a:pt x="140676" y="2344"/>
                    </a:cubicBezTo>
                    <a:cubicBezTo>
                      <a:pt x="182879" y="4689"/>
                      <a:pt x="218048" y="87922"/>
                      <a:pt x="253218" y="171156"/>
                    </a:cubicBezTo>
                  </a:path>
                </a:pathLst>
              </a:cu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Palatino Linotype" pitchFamily="18" charset="0"/>
                </a:endParaRPr>
              </a:p>
            </p:txBody>
          </p:sp>
          <p:sp>
            <p:nvSpPr>
              <p:cNvPr id="127" name="Freeform 126"/>
              <p:cNvSpPr/>
              <p:nvPr/>
            </p:nvSpPr>
            <p:spPr bwMode="auto">
              <a:xfrm rot="10756820">
                <a:off x="3320739" y="4854895"/>
                <a:ext cx="976315" cy="513383"/>
              </a:xfrm>
              <a:custGeom>
                <a:avLst/>
                <a:gdLst>
                  <a:gd name="connsiteX0" fmla="*/ 0 w 253218"/>
                  <a:gd name="connsiteY0" fmla="*/ 157089 h 171156"/>
                  <a:gd name="connsiteX1" fmla="*/ 140676 w 253218"/>
                  <a:gd name="connsiteY1" fmla="*/ 2344 h 171156"/>
                  <a:gd name="connsiteX2" fmla="*/ 253218 w 253218"/>
                  <a:gd name="connsiteY2" fmla="*/ 171156 h 17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3218" h="171156">
                    <a:moveTo>
                      <a:pt x="0" y="157089"/>
                    </a:moveTo>
                    <a:cubicBezTo>
                      <a:pt x="49236" y="78544"/>
                      <a:pt x="98473" y="0"/>
                      <a:pt x="140676" y="2344"/>
                    </a:cubicBezTo>
                    <a:cubicBezTo>
                      <a:pt x="182879" y="4689"/>
                      <a:pt x="218048" y="87922"/>
                      <a:pt x="253218" y="171156"/>
                    </a:cubicBezTo>
                  </a:path>
                </a:pathLst>
              </a:cu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Palatino Linotype" pitchFamily="18" charset="0"/>
                </a:endParaRP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457200" y="3505200"/>
              <a:ext cx="1267264" cy="1067594"/>
              <a:chOff x="990600" y="4495667"/>
              <a:chExt cx="1267264" cy="381927"/>
            </a:xfrm>
          </p:grpSpPr>
          <p:grpSp>
            <p:nvGrpSpPr>
              <p:cNvPr id="87" name="Group 6"/>
              <p:cNvGrpSpPr/>
              <p:nvPr/>
            </p:nvGrpSpPr>
            <p:grpSpPr>
              <a:xfrm>
                <a:off x="990600" y="4496461"/>
                <a:ext cx="254264" cy="381133"/>
                <a:chOff x="762000" y="3352800"/>
                <a:chExt cx="381794" cy="457994"/>
              </a:xfrm>
            </p:grpSpPr>
            <p:cxnSp>
              <p:nvCxnSpPr>
                <p:cNvPr id="104" name="Straight Connector 7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5" name="Straight Connector 104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89" name="Group 10"/>
              <p:cNvGrpSpPr/>
              <p:nvPr/>
            </p:nvGrpSpPr>
            <p:grpSpPr>
              <a:xfrm>
                <a:off x="1243807" y="4495800"/>
                <a:ext cx="254264" cy="381133"/>
                <a:chOff x="762000" y="3352800"/>
                <a:chExt cx="381794" cy="457994"/>
              </a:xfrm>
            </p:grpSpPr>
            <p:cxnSp>
              <p:nvCxnSpPr>
                <p:cNvPr id="100" name="Straight Connector 99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1" name="Straight Connector 100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90" name="Group 13"/>
              <p:cNvGrpSpPr/>
              <p:nvPr/>
            </p:nvGrpSpPr>
            <p:grpSpPr>
              <a:xfrm>
                <a:off x="1497542" y="4495800"/>
                <a:ext cx="254264" cy="381133"/>
                <a:chOff x="762000" y="3352800"/>
                <a:chExt cx="381794" cy="457994"/>
              </a:xfrm>
            </p:grpSpPr>
            <p:cxnSp>
              <p:nvCxnSpPr>
                <p:cNvPr id="98" name="Straight Connector 97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9" name="Straight Connector 98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38" name="Group 13"/>
              <p:cNvGrpSpPr/>
              <p:nvPr/>
            </p:nvGrpSpPr>
            <p:grpSpPr>
              <a:xfrm>
                <a:off x="1746740" y="4495667"/>
                <a:ext cx="254264" cy="381133"/>
                <a:chOff x="762000" y="3352800"/>
                <a:chExt cx="381794" cy="457994"/>
              </a:xfrm>
            </p:grpSpPr>
            <p:cxnSp>
              <p:nvCxnSpPr>
                <p:cNvPr id="140" name="Straight Connector 139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1" name="Straight Connector 140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46" name="Group 13"/>
              <p:cNvGrpSpPr/>
              <p:nvPr/>
            </p:nvGrpSpPr>
            <p:grpSpPr>
              <a:xfrm>
                <a:off x="2003600" y="4495800"/>
                <a:ext cx="254264" cy="381133"/>
                <a:chOff x="762000" y="3352800"/>
                <a:chExt cx="381794" cy="457994"/>
              </a:xfrm>
            </p:grpSpPr>
            <p:cxnSp>
              <p:nvCxnSpPr>
                <p:cNvPr id="147" name="Straight Connector 146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8" name="Straight Connector 147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150" name="Group 149"/>
            <p:cNvGrpSpPr/>
            <p:nvPr/>
          </p:nvGrpSpPr>
          <p:grpSpPr>
            <a:xfrm>
              <a:off x="1745346" y="3497946"/>
              <a:ext cx="1267264" cy="1067594"/>
              <a:chOff x="990600" y="4495667"/>
              <a:chExt cx="1267264" cy="381927"/>
            </a:xfrm>
          </p:grpSpPr>
          <p:grpSp>
            <p:nvGrpSpPr>
              <p:cNvPr id="151" name="Group 6"/>
              <p:cNvGrpSpPr/>
              <p:nvPr/>
            </p:nvGrpSpPr>
            <p:grpSpPr>
              <a:xfrm>
                <a:off x="990600" y="4496461"/>
                <a:ext cx="254264" cy="381133"/>
                <a:chOff x="762000" y="3352800"/>
                <a:chExt cx="381794" cy="457994"/>
              </a:xfrm>
            </p:grpSpPr>
            <p:cxnSp>
              <p:nvCxnSpPr>
                <p:cNvPr id="164" name="Straight Connector 7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5" name="Straight Connector 164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52" name="Group 10"/>
              <p:cNvGrpSpPr/>
              <p:nvPr/>
            </p:nvGrpSpPr>
            <p:grpSpPr>
              <a:xfrm>
                <a:off x="1243807" y="4495800"/>
                <a:ext cx="254264" cy="381133"/>
                <a:chOff x="762000" y="3352800"/>
                <a:chExt cx="381794" cy="457994"/>
              </a:xfrm>
            </p:grpSpPr>
            <p:cxnSp>
              <p:nvCxnSpPr>
                <p:cNvPr id="162" name="Straight Connector 161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3" name="Straight Connector 162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53" name="Group 13"/>
              <p:cNvGrpSpPr/>
              <p:nvPr/>
            </p:nvGrpSpPr>
            <p:grpSpPr>
              <a:xfrm>
                <a:off x="1497542" y="4495800"/>
                <a:ext cx="254264" cy="381133"/>
                <a:chOff x="762000" y="3352800"/>
                <a:chExt cx="381794" cy="457994"/>
              </a:xfrm>
            </p:grpSpPr>
            <p:cxnSp>
              <p:nvCxnSpPr>
                <p:cNvPr id="160" name="Straight Connector 159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1" name="Straight Connector 160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54" name="Group 13"/>
              <p:cNvGrpSpPr/>
              <p:nvPr/>
            </p:nvGrpSpPr>
            <p:grpSpPr>
              <a:xfrm>
                <a:off x="1746740" y="4495667"/>
                <a:ext cx="254264" cy="381133"/>
                <a:chOff x="762000" y="3352800"/>
                <a:chExt cx="381794" cy="457994"/>
              </a:xfrm>
            </p:grpSpPr>
            <p:cxnSp>
              <p:nvCxnSpPr>
                <p:cNvPr id="158" name="Straight Connector 157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9" name="Straight Connector 158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55" name="Group 13"/>
              <p:cNvGrpSpPr/>
              <p:nvPr/>
            </p:nvGrpSpPr>
            <p:grpSpPr>
              <a:xfrm>
                <a:off x="2003600" y="4495800"/>
                <a:ext cx="254264" cy="381133"/>
                <a:chOff x="762000" y="3352800"/>
                <a:chExt cx="381794" cy="457994"/>
              </a:xfrm>
            </p:grpSpPr>
            <p:cxnSp>
              <p:nvCxnSpPr>
                <p:cNvPr id="156" name="Straight Connector 155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7" name="Straight Connector 156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166" name="Group 165"/>
            <p:cNvGrpSpPr/>
            <p:nvPr/>
          </p:nvGrpSpPr>
          <p:grpSpPr>
            <a:xfrm>
              <a:off x="3003566" y="3516084"/>
              <a:ext cx="1267264" cy="1067594"/>
              <a:chOff x="990600" y="4495667"/>
              <a:chExt cx="1267264" cy="381927"/>
            </a:xfrm>
          </p:grpSpPr>
          <p:grpSp>
            <p:nvGrpSpPr>
              <p:cNvPr id="167" name="Group 6"/>
              <p:cNvGrpSpPr/>
              <p:nvPr/>
            </p:nvGrpSpPr>
            <p:grpSpPr>
              <a:xfrm>
                <a:off x="990600" y="4496461"/>
                <a:ext cx="254264" cy="381133"/>
                <a:chOff x="762000" y="3352800"/>
                <a:chExt cx="381794" cy="457994"/>
              </a:xfrm>
            </p:grpSpPr>
            <p:cxnSp>
              <p:nvCxnSpPr>
                <p:cNvPr id="180" name="Straight Connector 7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1" name="Straight Connector 180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68" name="Group 10"/>
              <p:cNvGrpSpPr/>
              <p:nvPr/>
            </p:nvGrpSpPr>
            <p:grpSpPr>
              <a:xfrm>
                <a:off x="1243807" y="4495800"/>
                <a:ext cx="254264" cy="381133"/>
                <a:chOff x="762000" y="3352800"/>
                <a:chExt cx="381794" cy="457994"/>
              </a:xfrm>
            </p:grpSpPr>
            <p:cxnSp>
              <p:nvCxnSpPr>
                <p:cNvPr id="178" name="Straight Connector 177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9" name="Straight Connector 178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69" name="Group 13"/>
              <p:cNvGrpSpPr/>
              <p:nvPr/>
            </p:nvGrpSpPr>
            <p:grpSpPr>
              <a:xfrm>
                <a:off x="1497542" y="4495800"/>
                <a:ext cx="254264" cy="381133"/>
                <a:chOff x="762000" y="3352800"/>
                <a:chExt cx="381794" cy="457994"/>
              </a:xfrm>
            </p:grpSpPr>
            <p:cxnSp>
              <p:nvCxnSpPr>
                <p:cNvPr id="176" name="Straight Connector 175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7" name="Straight Connector 176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70" name="Group 13"/>
              <p:cNvGrpSpPr/>
              <p:nvPr/>
            </p:nvGrpSpPr>
            <p:grpSpPr>
              <a:xfrm>
                <a:off x="1746740" y="4495667"/>
                <a:ext cx="254264" cy="381133"/>
                <a:chOff x="762000" y="3352800"/>
                <a:chExt cx="381794" cy="457994"/>
              </a:xfrm>
            </p:grpSpPr>
            <p:cxnSp>
              <p:nvCxnSpPr>
                <p:cNvPr id="174" name="Straight Connector 173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5" name="Straight Connector 174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71" name="Group 13"/>
              <p:cNvGrpSpPr/>
              <p:nvPr/>
            </p:nvGrpSpPr>
            <p:grpSpPr>
              <a:xfrm>
                <a:off x="2003600" y="4495800"/>
                <a:ext cx="254264" cy="381133"/>
                <a:chOff x="762000" y="3352800"/>
                <a:chExt cx="381794" cy="457994"/>
              </a:xfrm>
            </p:grpSpPr>
            <p:cxnSp>
              <p:nvCxnSpPr>
                <p:cNvPr id="172" name="Straight Connector 171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3" name="Straight Connector 172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pic>
        <p:nvPicPr>
          <p:cNvPr id="7170" name="Picture 2" descr="C:\Users\ZenTill\Desktop\Untitle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5105400"/>
            <a:ext cx="3200400" cy="12954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0" y="1371600"/>
            <a:ext cx="3124200" cy="12954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52400" y="457200"/>
            <a:ext cx="4800600" cy="584775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en-US" sz="3200" dirty="0">
                <a:ln>
                  <a:solidFill>
                    <a:srgbClr val="FF3300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Georgia" pitchFamily="18" charset="0"/>
              </a:rPr>
              <a:t>About the </a:t>
            </a:r>
            <a:r>
              <a:rPr lang="en-US" sz="3200" dirty="0" smtClean="0">
                <a:ln>
                  <a:solidFill>
                    <a:srgbClr val="FF3300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Georgia" pitchFamily="18" charset="0"/>
              </a:rPr>
              <a:t>Lecture</a:t>
            </a:r>
            <a:endParaRPr lang="en-US" sz="3200" dirty="0">
              <a:ln>
                <a:solidFill>
                  <a:srgbClr val="FF33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latin typeface="Georgia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 flipV="1">
            <a:off x="228600" y="1141412"/>
            <a:ext cx="3657600" cy="1588"/>
          </a:xfrm>
          <a:prstGeom prst="line">
            <a:avLst/>
          </a:prstGeom>
          <a:ln w="38100"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609600" y="2209800"/>
            <a:ext cx="8153400" cy="1657529"/>
            <a:chOff x="609600" y="2533471"/>
            <a:chExt cx="8153400" cy="1657529"/>
          </a:xfrm>
        </p:grpSpPr>
        <p:sp>
          <p:nvSpPr>
            <p:cNvPr id="54273" name="Rectangle 1"/>
            <p:cNvSpPr>
              <a:spLocks noChangeArrowheads="1"/>
            </p:cNvSpPr>
            <p:nvPr/>
          </p:nvSpPr>
          <p:spPr bwMode="auto">
            <a:xfrm>
              <a:off x="990600" y="2990671"/>
              <a:ext cx="7772400" cy="1200329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a-IN" sz="3600" b="1" u="none" strike="noStrike" cap="none" normalizeH="0" baseline="0" dirty="0" smtClean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latin typeface="Times New Roman" pitchFamily="18" charset="0"/>
                  <a:ea typeface="Arial Unicode MS" pitchFamily="34" charset="-128"/>
                  <a:cs typeface="Arial Unicode MS" pitchFamily="34" charset="-128"/>
                </a:rPr>
                <a:t>தாமின் புறுவது உலகின் புறக்கண்டு</a:t>
              </a:r>
              <a:endParaRPr kumimoji="0" lang="en-US" sz="3600" b="1" u="none" strike="noStrike" cap="none" normalizeH="0" baseline="0" dirty="0" smtClean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  <a:p>
              <a:pPr algn="l" eaLnBrk="0" hangingPunct="0"/>
              <a:r>
                <a:rPr lang="ta-IN" sz="3600" b="1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rPr>
                <a:t> மாடல மற்றை யவை</a:t>
              </a:r>
            </a:p>
          </p:txBody>
        </p:sp>
        <p:sp>
          <p:nvSpPr>
            <p:cNvPr id="7" name="Rectangle 1"/>
            <p:cNvSpPr>
              <a:spLocks noChangeArrowheads="1"/>
            </p:cNvSpPr>
            <p:nvPr/>
          </p:nvSpPr>
          <p:spPr bwMode="auto">
            <a:xfrm>
              <a:off x="762000" y="2762071"/>
              <a:ext cx="7772400" cy="1200329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a-IN" sz="3600" b="1" u="none" strike="noStrike" cap="none" normalizeH="0" baseline="0" dirty="0" smtClean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latin typeface="Times New Roman" pitchFamily="18" charset="0"/>
                  <a:ea typeface="Arial Unicode MS" pitchFamily="34" charset="-128"/>
                  <a:cs typeface="Arial Unicode MS" pitchFamily="34" charset="-128"/>
                </a:rPr>
                <a:t>தாமின் புறுவது உலகின் புறக்கண்டு</a:t>
              </a:r>
              <a:endParaRPr kumimoji="0" lang="en-US" sz="3600" b="1" u="none" strike="noStrike" cap="none" normalizeH="0" baseline="0" dirty="0" smtClean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  <a:p>
              <a:pPr algn="l" eaLnBrk="0" hangingPunct="0"/>
              <a:r>
                <a:rPr lang="ta-IN" sz="3600" b="1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rPr>
                <a:t> மாடல மற்றை யவை</a:t>
              </a:r>
            </a:p>
          </p:txBody>
        </p:sp>
        <p:sp>
          <p:nvSpPr>
            <p:cNvPr id="6" name="Rectangle 1"/>
            <p:cNvSpPr>
              <a:spLocks noChangeArrowheads="1"/>
            </p:cNvSpPr>
            <p:nvPr/>
          </p:nvSpPr>
          <p:spPr bwMode="auto">
            <a:xfrm>
              <a:off x="609600" y="2533471"/>
              <a:ext cx="7772400" cy="1200329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a-IN" sz="3600" b="1" u="none" strike="noStrike" cap="none" normalizeH="0" baseline="0" dirty="0" smtClean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latin typeface="Times New Roman" pitchFamily="18" charset="0"/>
                  <a:ea typeface="Arial Unicode MS" pitchFamily="34" charset="-128"/>
                  <a:cs typeface="Arial Unicode MS" pitchFamily="34" charset="-128"/>
                </a:rPr>
                <a:t>தாமின் புறுவது உலகின் புறக்கண்டு</a:t>
              </a:r>
              <a:endParaRPr kumimoji="0" lang="en-US" sz="3600" b="1" u="none" strike="noStrike" cap="none" normalizeH="0" baseline="0" dirty="0" smtClean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a-IN" sz="3600" b="1" u="none" strike="noStrike" cap="none" normalizeH="0" baseline="0" dirty="0" smtClean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latin typeface="Times New Roman" pitchFamily="18" charset="0"/>
                  <a:ea typeface="Arial Unicode MS" pitchFamily="34" charset="-128"/>
                  <a:cs typeface="Arial Unicode MS" pitchFamily="34" charset="-128"/>
                </a:rPr>
                <a:t>காமுறுவர் கற்றறிந் தார்</a:t>
              </a:r>
              <a:r>
                <a:rPr kumimoji="0" lang="ta-IN" sz="3600" b="1" u="none" strike="noStrike" cap="none" normalizeH="0" baseline="0" dirty="0" smtClean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latin typeface="Times New Roman" pitchFamily="18" charset="0"/>
                  <a:ea typeface="Calibri" pitchFamily="34" charset="0"/>
                  <a:cs typeface="Latha" pitchFamily="34" charset="0"/>
                </a:rPr>
                <a:t>. </a:t>
              </a:r>
              <a:endParaRPr kumimoji="0" lang="ta-IN" sz="3600" b="1" u="none" strike="noStrike" cap="none" normalizeH="0" baseline="0" dirty="0" smtClean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0" y="12954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762000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9153" name="Picture 1" descr="C:\Users\SenthilKumaran\Desktop\depositphotos_4014710-Foot-step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343400"/>
            <a:ext cx="1724025" cy="2514600"/>
          </a:xfrm>
          <a:prstGeom prst="rect">
            <a:avLst/>
          </a:prstGeom>
          <a:noFill/>
        </p:spPr>
      </p:pic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1676400" y="4343400"/>
            <a:ext cx="6553200" cy="1200329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dirty="0" smtClean="0">
                <a:ln w="18415" cmpd="sng">
                  <a:solidFill>
                    <a:srgbClr val="FF505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eorgia" pitchFamily="18" charset="0"/>
              </a:rPr>
              <a:t>Making Knowing Abundant in India</a:t>
            </a:r>
            <a:endParaRPr lang="en-US" sz="3600" dirty="0">
              <a:ln w="18415" cmpd="sng">
                <a:solidFill>
                  <a:srgbClr val="FF5050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49154" name="Picture 2" descr="C:\Users\SenthilKumaran\Desktop\APJ-abdul-Kalam_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97588" y="5715000"/>
            <a:ext cx="1546412" cy="1143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03" name="Picture 7" descr="ist2_4247496_broken_penci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</p:spPr>
      </p:pic>
      <p:pic>
        <p:nvPicPr>
          <p:cNvPr id="80904" name="Picture 8" descr="ist2_3806168_goldfish_and_bubbl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76200"/>
            <a:ext cx="4572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066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00200" y="1905000"/>
            <a:ext cx="6934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You cannot Swim Without Jumping into waters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First Jump, Swimming Comes automatically</a:t>
            </a:r>
          </a:p>
          <a:p>
            <a:endParaRPr lang="en-US" dirty="0" smtClean="0"/>
          </a:p>
          <a:p>
            <a:r>
              <a:rPr lang="en-US" dirty="0" smtClean="0"/>
              <a:t>                                                                   - Zentill [  ] 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1371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 bwMode="auto">
          <a:xfrm>
            <a:off x="762000" y="152400"/>
            <a:ext cx="8153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Data Acquisition </a:t>
            </a:r>
            <a:br>
              <a:rPr kumimoji="0" lang="en-US" sz="44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28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 MATLAB  - Xilinx Interface</a:t>
            </a:r>
            <a:endParaRPr kumimoji="0" lang="en-US" sz="4400" b="0" i="0" u="none" strike="noStrike" kern="0" cap="none" spc="0" normalizeH="0" baseline="0" noProof="0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609600" y="1905000"/>
            <a:ext cx="8153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Digital Data Acquisition</a:t>
            </a:r>
          </a:p>
          <a:p>
            <a:pPr lvl="0" algn="r" eaLnBrk="0" hangingPunct="0"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Speed</a:t>
            </a:r>
            <a:r>
              <a:rPr kumimoji="0" lang="en-US" sz="2800" b="0" i="0" u="none" strike="noStrike" kern="0" cap="none" spc="0" normalizeH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Encoder Data Acquisition </a:t>
            </a:r>
            <a:r>
              <a:rPr kumimoji="0" lang="en-US" sz="44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533400" y="3810000"/>
            <a:ext cx="8153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Analog Data Acquisition</a:t>
            </a:r>
          </a:p>
          <a:p>
            <a:pPr lvl="0" algn="r" eaLnBrk="0" hangingPunct="0"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Analog</a:t>
            </a:r>
            <a:r>
              <a:rPr kumimoji="0" lang="en-US" sz="2800" b="0" i="0" u="none" strike="noStrike" kern="0" cap="none" spc="0" normalizeH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Voltage Signal Acquisition </a:t>
            </a:r>
          </a:p>
          <a:p>
            <a:pPr lvl="0" algn="r" eaLnBrk="0" hangingPunct="0">
              <a:defRPr/>
            </a:pPr>
            <a:r>
              <a:rPr lang="en-US" sz="2800" kern="0" baseline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Using</a:t>
            </a:r>
            <a:r>
              <a:rPr lang="en-US" sz="2800" kern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 PMOD AD2 – 12 Bit ADC Module </a:t>
            </a:r>
            <a:endParaRPr kumimoji="0" lang="en-US" sz="2800" b="0" i="0" u="none" strike="noStrike" kern="0" cap="none" spc="0" normalizeH="0" baseline="0" noProof="0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0660" name="Picture 4" descr="C:\Users\SenthilKumaran\Desktop\alarm_clock_going_off_md_wm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228600"/>
            <a:ext cx="2095500" cy="2095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>
            <a:stCxn id="69637" idx="3"/>
          </p:cNvCxnSpPr>
          <p:nvPr/>
        </p:nvCxnSpPr>
        <p:spPr>
          <a:xfrm flipV="1">
            <a:off x="1295400" y="6173788"/>
            <a:ext cx="7848600" cy="365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 bwMode="auto">
          <a:xfrm>
            <a:off x="0" y="0"/>
            <a:ext cx="9144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Speed Measurement </a:t>
            </a:r>
            <a:r>
              <a:rPr kumimoji="0" lang="en-US" sz="44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Using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Encoder Unit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MATLAB  - Xilinx Interface – Very Small problem</a:t>
            </a:r>
            <a:endParaRPr kumimoji="0" lang="en-US" sz="4400" b="0" i="0" u="none" strike="noStrike" kern="0" cap="none" spc="0" normalizeH="0" baseline="0" noProof="0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05800" y="5791200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81000" y="420469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5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28600" y="304800"/>
            <a:ext cx="990600" cy="990600"/>
          </a:xfrm>
          <a:prstGeom prst="ellips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1524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 bwMode="auto">
          <a:xfrm>
            <a:off x="3733800" y="3047999"/>
            <a:ext cx="1905000" cy="2145268"/>
          </a:xfrm>
          <a:prstGeom prst="round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6629400" y="2895599"/>
            <a:ext cx="2362200" cy="2531566"/>
          </a:xfrm>
          <a:prstGeom prst="round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pic>
        <p:nvPicPr>
          <p:cNvPr id="61444" name="Picture 4" descr="C:\Users\ZenTill\Desktop\FPGA_Workshop\5286702115_6c7f489a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3505199"/>
            <a:ext cx="1828800" cy="1371600"/>
          </a:xfrm>
          <a:prstGeom prst="rect">
            <a:avLst/>
          </a:prstGeom>
          <a:noFill/>
        </p:spPr>
      </p:pic>
      <p:sp>
        <p:nvSpPr>
          <p:cNvPr id="15" name="Rounded Rectangle 14"/>
          <p:cNvSpPr/>
          <p:nvPr/>
        </p:nvSpPr>
        <p:spPr bwMode="auto">
          <a:xfrm>
            <a:off x="914400" y="3124199"/>
            <a:ext cx="1981200" cy="2126516"/>
          </a:xfrm>
          <a:prstGeom prst="round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V="1">
            <a:off x="2895600" y="4862511"/>
            <a:ext cx="8382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2895600" y="4495799"/>
            <a:ext cx="8382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rgbClr val="C00000"/>
            </a:solidFill>
            <a:prstDash val="solid"/>
            <a:round/>
            <a:headEnd type="oval" w="med" len="med"/>
            <a:tailEnd type="arrow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1600200" y="228600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>
                <a:solidFill>
                  <a:srgbClr val="008000"/>
                </a:solidFill>
              </a:rPr>
              <a:t>Acquired Digital  Signals [ A,B,Z,~Z]</a:t>
            </a:r>
            <a:endParaRPr lang="en-US" sz="1400" u="sng" dirty="0">
              <a:solidFill>
                <a:srgbClr val="008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95600" y="495002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Ground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562600" y="4419599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Mechanical Linkage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91000" y="2666999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Encoder Unit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10400" y="2438399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3 Phase Induction Motor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47800" y="2743199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FPGA Kit</a:t>
            </a:r>
            <a:endParaRPr lang="en-US" sz="1400" dirty="0">
              <a:solidFill>
                <a:srgbClr val="0070C0"/>
              </a:solidFill>
            </a:endParaRPr>
          </a:p>
        </p:txBody>
      </p:sp>
      <p:pic>
        <p:nvPicPr>
          <p:cNvPr id="69634" name="Picture 2" descr="C:\Users\SenthilKumaran\Desktop\image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3352799"/>
            <a:ext cx="2209800" cy="1600200"/>
          </a:xfrm>
          <a:prstGeom prst="rect">
            <a:avLst/>
          </a:prstGeom>
          <a:noFill/>
        </p:spPr>
      </p:pic>
      <p:sp>
        <p:nvSpPr>
          <p:cNvPr id="48" name="Flowchart: Direct Access Storage 47"/>
          <p:cNvSpPr/>
          <p:nvPr/>
        </p:nvSpPr>
        <p:spPr bwMode="auto">
          <a:xfrm>
            <a:off x="5638800" y="3962399"/>
            <a:ext cx="990600" cy="461665"/>
          </a:xfrm>
          <a:prstGeom prst="flowChartMagneticDrum">
            <a:avLst/>
          </a:prstGeom>
          <a:blipFill>
            <a:blip r:embed="rId5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895600" y="4521199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Supply</a:t>
            </a:r>
            <a:endParaRPr lang="en-US" sz="1400" dirty="0">
              <a:solidFill>
                <a:srgbClr val="008000"/>
              </a:solidFill>
            </a:endParaRPr>
          </a:p>
        </p:txBody>
      </p:sp>
      <p:pic>
        <p:nvPicPr>
          <p:cNvPr id="69636" name="Picture 4" descr="C:\Users\SenthilKumaran\Desktop\images (1)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86200" y="3428999"/>
            <a:ext cx="1676400" cy="1524000"/>
          </a:xfrm>
          <a:prstGeom prst="rect">
            <a:avLst/>
          </a:prstGeom>
          <a:noFill/>
        </p:spPr>
      </p:pic>
      <p:pic>
        <p:nvPicPr>
          <p:cNvPr id="69637" name="Picture 5" descr="C:\Users\SenthilKumaran\Desktop\I1IyM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5562600"/>
            <a:ext cx="1295400" cy="1295400"/>
          </a:xfrm>
          <a:prstGeom prst="rect">
            <a:avLst/>
          </a:prstGeom>
          <a:noFill/>
        </p:spPr>
      </p:pic>
      <p:cxnSp>
        <p:nvCxnSpPr>
          <p:cNvPr id="55" name="Straight Arrow Connector 54"/>
          <p:cNvCxnSpPr/>
          <p:nvPr/>
        </p:nvCxnSpPr>
        <p:spPr bwMode="auto">
          <a:xfrm rot="10800000">
            <a:off x="2895600" y="4190999"/>
            <a:ext cx="8382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stealth" w="lg" len="lg"/>
          </a:ln>
          <a:effectLst/>
        </p:spPr>
      </p:cxnSp>
      <p:cxnSp>
        <p:nvCxnSpPr>
          <p:cNvPr id="56" name="Straight Arrow Connector 55"/>
          <p:cNvCxnSpPr/>
          <p:nvPr/>
        </p:nvCxnSpPr>
        <p:spPr bwMode="auto">
          <a:xfrm rot="10800000">
            <a:off x="2895600" y="3886199"/>
            <a:ext cx="8382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stealth" w="lg" len="lg"/>
          </a:ln>
          <a:effectLst/>
        </p:spPr>
      </p:cxnSp>
      <p:cxnSp>
        <p:nvCxnSpPr>
          <p:cNvPr id="57" name="Straight Arrow Connector 56"/>
          <p:cNvCxnSpPr/>
          <p:nvPr/>
        </p:nvCxnSpPr>
        <p:spPr bwMode="auto">
          <a:xfrm rot="10800000">
            <a:off x="2895600" y="3581399"/>
            <a:ext cx="8382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stealth" w="lg" len="lg"/>
          </a:ln>
          <a:effectLst/>
        </p:spPr>
      </p:cxnSp>
      <p:cxnSp>
        <p:nvCxnSpPr>
          <p:cNvPr id="58" name="Straight Arrow Connector 57"/>
          <p:cNvCxnSpPr/>
          <p:nvPr/>
        </p:nvCxnSpPr>
        <p:spPr bwMode="auto">
          <a:xfrm rot="10800000">
            <a:off x="2895600" y="3276599"/>
            <a:ext cx="8382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stealth" w="lg" len="lg"/>
          </a:ln>
          <a:effectLst/>
        </p:spPr>
      </p:cxnSp>
      <p:sp>
        <p:nvSpPr>
          <p:cNvPr id="59" name="TextBox 58"/>
          <p:cNvSpPr txBox="1"/>
          <p:nvPr/>
        </p:nvSpPr>
        <p:spPr>
          <a:xfrm>
            <a:off x="3124200" y="4229099"/>
            <a:ext cx="3810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A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124200" y="3886199"/>
            <a:ext cx="3810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B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124200" y="3581399"/>
            <a:ext cx="3810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Z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97200" y="3276599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~Z</a:t>
            </a:r>
            <a:endParaRPr lang="en-US" sz="1400" dirty="0">
              <a:solidFill>
                <a:srgbClr val="008000"/>
              </a:solidFill>
            </a:endParaRPr>
          </a:p>
        </p:txBody>
      </p:sp>
      <p:cxnSp>
        <p:nvCxnSpPr>
          <p:cNvPr id="65" name="Straight Arrow Connector 64"/>
          <p:cNvCxnSpPr/>
          <p:nvPr/>
        </p:nvCxnSpPr>
        <p:spPr bwMode="auto">
          <a:xfrm rot="5400000">
            <a:off x="2971800" y="2819399"/>
            <a:ext cx="4572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6" name="Oval 65"/>
          <p:cNvSpPr/>
          <p:nvPr/>
        </p:nvSpPr>
        <p:spPr bwMode="auto">
          <a:xfrm>
            <a:off x="3124200" y="3809999"/>
            <a:ext cx="381000" cy="762000"/>
          </a:xfrm>
          <a:prstGeom prst="ellipse">
            <a:avLst/>
          </a:prstGeom>
          <a:solidFill>
            <a:srgbClr val="FF0000">
              <a:alpha val="0"/>
            </a:srgb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2209800" y="5334000"/>
            <a:ext cx="4191000" cy="1447800"/>
            <a:chOff x="2209800" y="5334000"/>
            <a:chExt cx="4191000" cy="1447800"/>
          </a:xfrm>
        </p:grpSpPr>
        <p:pic>
          <p:nvPicPr>
            <p:cNvPr id="69639" name="Picture 7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209800" y="5334000"/>
              <a:ext cx="4191000" cy="14478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7" name="TextBox 66"/>
            <p:cNvSpPr txBox="1"/>
            <p:nvPr/>
          </p:nvSpPr>
          <p:spPr>
            <a:xfrm>
              <a:off x="2514600" y="6375400"/>
              <a:ext cx="990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Forward</a:t>
              </a:r>
              <a:endParaRPr lang="en-IN" sz="16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686300" y="6400800"/>
              <a:ext cx="990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Reverse</a:t>
              </a:r>
              <a:endParaRPr lang="en-IN" sz="16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8382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475412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57200" y="0"/>
            <a:ext cx="769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defRPr/>
            </a:pPr>
            <a:r>
              <a:rPr lang="en-US" b="1" kern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Understanding the Encoder Signals – And utilizing the Maximum PPR</a:t>
            </a:r>
            <a:endParaRPr lang="en-US" sz="4000" b="1" kern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5715000" y="2590800"/>
            <a:ext cx="3200400" cy="2526268"/>
            <a:chOff x="5715000" y="2743200"/>
            <a:chExt cx="3200400" cy="2526268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6553200" y="3124200"/>
              <a:ext cx="2362200" cy="2145268"/>
            </a:xfrm>
            <a:prstGeom prst="roundRect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/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/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endParaRPr>
            </a:p>
          </p:txBody>
        </p:sp>
        <p:pic>
          <p:nvPicPr>
            <p:cNvPr id="97" name="Picture 4" descr="C:\Users\SenthilKumaran\Desktop\images (1)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711460" y="3262532"/>
              <a:ext cx="2057400" cy="1923336"/>
            </a:xfrm>
            <a:prstGeom prst="rect">
              <a:avLst/>
            </a:prstGeom>
            <a:noFill/>
          </p:spPr>
        </p:pic>
        <p:sp>
          <p:nvSpPr>
            <p:cNvPr id="98" name="TextBox 97"/>
            <p:cNvSpPr txBox="1"/>
            <p:nvPr/>
          </p:nvSpPr>
          <p:spPr>
            <a:xfrm>
              <a:off x="6781800" y="2743200"/>
              <a:ext cx="1752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Encoder Unit</a:t>
              </a:r>
              <a:endParaRPr lang="en-US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99" name="Straight Arrow Connector 98"/>
            <p:cNvCxnSpPr/>
            <p:nvPr/>
          </p:nvCxnSpPr>
          <p:spPr bwMode="auto">
            <a:xfrm flipV="1">
              <a:off x="5715000" y="4996576"/>
              <a:ext cx="838200" cy="1588"/>
            </a:xfrm>
            <a:prstGeom prst="straightConnector1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arrow"/>
            </a:ln>
            <a:effectLst/>
          </p:spPr>
        </p:cxnSp>
        <p:cxnSp>
          <p:nvCxnSpPr>
            <p:cNvPr id="101" name="Straight Arrow Connector 100"/>
            <p:cNvCxnSpPr/>
            <p:nvPr/>
          </p:nvCxnSpPr>
          <p:spPr bwMode="auto">
            <a:xfrm>
              <a:off x="5715000" y="4629864"/>
              <a:ext cx="838200" cy="1588"/>
            </a:xfrm>
            <a:prstGeom prst="straightConnector1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oval" w="med" len="med"/>
              <a:tailEnd type="arrow"/>
            </a:ln>
            <a:effectLst/>
          </p:spPr>
        </p:cxnSp>
        <p:sp>
          <p:nvSpPr>
            <p:cNvPr id="102" name="TextBox 101"/>
            <p:cNvSpPr txBox="1"/>
            <p:nvPr/>
          </p:nvSpPr>
          <p:spPr>
            <a:xfrm>
              <a:off x="5715000" y="4655264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008000"/>
                  </a:solidFill>
                </a:rPr>
                <a:t>Supply</a:t>
              </a:r>
              <a:endParaRPr lang="en-US" sz="1400" dirty="0">
                <a:solidFill>
                  <a:srgbClr val="008000"/>
                </a:solidFill>
              </a:endParaRPr>
            </a:p>
          </p:txBody>
        </p:sp>
        <p:cxnSp>
          <p:nvCxnSpPr>
            <p:cNvPr id="103" name="Straight Arrow Connector 102"/>
            <p:cNvCxnSpPr/>
            <p:nvPr/>
          </p:nvCxnSpPr>
          <p:spPr bwMode="auto">
            <a:xfrm rot="10800000">
              <a:off x="5715000" y="4325064"/>
              <a:ext cx="838200" cy="1588"/>
            </a:xfrm>
            <a:prstGeom prst="straightConnector1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stealth" w="lg" len="lg"/>
            </a:ln>
            <a:effectLst/>
          </p:spPr>
        </p:cxnSp>
        <p:cxnSp>
          <p:nvCxnSpPr>
            <p:cNvPr id="105" name="Straight Arrow Connector 104"/>
            <p:cNvCxnSpPr/>
            <p:nvPr/>
          </p:nvCxnSpPr>
          <p:spPr bwMode="auto">
            <a:xfrm rot="10800000">
              <a:off x="5715000" y="4020264"/>
              <a:ext cx="838200" cy="1588"/>
            </a:xfrm>
            <a:prstGeom prst="straightConnector1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stealth" w="lg" len="lg"/>
            </a:ln>
            <a:effectLst/>
          </p:spPr>
        </p:cxnSp>
        <p:cxnSp>
          <p:nvCxnSpPr>
            <p:cNvPr id="106" name="Straight Arrow Connector 105"/>
            <p:cNvCxnSpPr/>
            <p:nvPr/>
          </p:nvCxnSpPr>
          <p:spPr bwMode="auto">
            <a:xfrm rot="10800000">
              <a:off x="5715000" y="3715464"/>
              <a:ext cx="838200" cy="1588"/>
            </a:xfrm>
            <a:prstGeom prst="straightConnector1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stealth" w="lg" len="lg"/>
            </a:ln>
            <a:effectLst/>
          </p:spPr>
        </p:cxnSp>
        <p:cxnSp>
          <p:nvCxnSpPr>
            <p:cNvPr id="108" name="Straight Arrow Connector 107"/>
            <p:cNvCxnSpPr/>
            <p:nvPr/>
          </p:nvCxnSpPr>
          <p:spPr bwMode="auto">
            <a:xfrm rot="10800000">
              <a:off x="5715000" y="3410664"/>
              <a:ext cx="838200" cy="1588"/>
            </a:xfrm>
            <a:prstGeom prst="straightConnector1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stealth" w="lg" len="lg"/>
            </a:ln>
            <a:effectLst/>
          </p:spPr>
        </p:cxnSp>
        <p:sp>
          <p:nvSpPr>
            <p:cNvPr id="109" name="TextBox 108"/>
            <p:cNvSpPr txBox="1"/>
            <p:nvPr/>
          </p:nvSpPr>
          <p:spPr>
            <a:xfrm>
              <a:off x="5943600" y="4363164"/>
              <a:ext cx="381000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008000"/>
                  </a:solidFill>
                </a:rPr>
                <a:t>A</a:t>
              </a:r>
              <a:endParaRPr lang="en-US" sz="1400" dirty="0">
                <a:solidFill>
                  <a:srgbClr val="008000"/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943600" y="4020264"/>
              <a:ext cx="381000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008000"/>
                  </a:solidFill>
                </a:rPr>
                <a:t>B</a:t>
              </a:r>
              <a:endParaRPr lang="en-US" sz="1400" dirty="0">
                <a:solidFill>
                  <a:srgbClr val="008000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943600" y="3715464"/>
              <a:ext cx="381000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008000"/>
                  </a:solidFill>
                </a:rPr>
                <a:t>Z</a:t>
              </a:r>
              <a:endParaRPr lang="en-US" sz="1400" dirty="0">
                <a:solidFill>
                  <a:srgbClr val="008000"/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5816600" y="3410664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008000"/>
                  </a:solidFill>
                </a:rPr>
                <a:t>~Z</a:t>
              </a:r>
              <a:endParaRPr lang="en-US" sz="1400" dirty="0">
                <a:solidFill>
                  <a:srgbClr val="008000"/>
                </a:solidFill>
              </a:endParaRPr>
            </a:p>
          </p:txBody>
        </p:sp>
        <p:sp>
          <p:nvSpPr>
            <p:cNvPr id="113" name="Oval 112"/>
            <p:cNvSpPr/>
            <p:nvPr/>
          </p:nvSpPr>
          <p:spPr bwMode="auto">
            <a:xfrm>
              <a:off x="5943600" y="3944064"/>
              <a:ext cx="381000" cy="762000"/>
            </a:xfrm>
            <a:prstGeom prst="ellipse">
              <a:avLst/>
            </a:prstGeom>
            <a:solidFill>
              <a:srgbClr val="FF0000">
                <a:alpha val="0"/>
              </a:srgbClr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endParaRPr>
            </a:p>
          </p:txBody>
        </p:sp>
      </p:grpSp>
      <p:graphicFrame>
        <p:nvGraphicFramePr>
          <p:cNvPr id="114" name="Table 113"/>
          <p:cNvGraphicFramePr>
            <a:graphicFrameLocks noGrp="1"/>
          </p:cNvGraphicFramePr>
          <p:nvPr/>
        </p:nvGraphicFramePr>
        <p:xfrm>
          <a:off x="5715000" y="1219200"/>
          <a:ext cx="3200400" cy="14350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38200"/>
                <a:gridCol w="2362200"/>
              </a:tblGrid>
              <a:tr h="275423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Signals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  Meaning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</a:tr>
              <a:tr h="28991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   A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1000</a:t>
                      </a:r>
                      <a:r>
                        <a:rPr lang="en-US" sz="1200" baseline="0" dirty="0" smtClean="0">
                          <a:latin typeface="Georgia" pitchFamily="18" charset="0"/>
                        </a:rPr>
                        <a:t> Pulse/Rev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</a:tr>
              <a:tr h="28991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   B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Georgia" pitchFamily="18" charset="0"/>
                        </a:rPr>
                        <a:t>90</a:t>
                      </a:r>
                      <a:r>
                        <a:rPr lang="en-US" sz="1200" baseline="30000" dirty="0" smtClean="0">
                          <a:latin typeface="Georgia" pitchFamily="18" charset="0"/>
                        </a:rPr>
                        <a:t>0  -</a:t>
                      </a:r>
                      <a:r>
                        <a:rPr lang="en-US" sz="1200" dirty="0" smtClean="0">
                          <a:latin typeface="Georgia" pitchFamily="18" charset="0"/>
                        </a:rPr>
                        <a:t> Shifted - 1000</a:t>
                      </a:r>
                      <a:r>
                        <a:rPr lang="en-US" sz="1200" baseline="0" dirty="0" smtClean="0">
                          <a:latin typeface="Georgia" pitchFamily="18" charset="0"/>
                        </a:rPr>
                        <a:t> Pulse/Rev</a:t>
                      </a:r>
                      <a:endParaRPr lang="en-US" sz="1200" dirty="0" smtClean="0">
                        <a:latin typeface="Georgia" pitchFamily="18" charset="0"/>
                      </a:endParaRPr>
                    </a:p>
                  </a:txBody>
                  <a:tcPr/>
                </a:tc>
              </a:tr>
              <a:tr h="28991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   Z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1</a:t>
                      </a:r>
                      <a:r>
                        <a:rPr lang="en-US" sz="1200" baseline="0" dirty="0" smtClean="0">
                          <a:latin typeface="Georgia" pitchFamily="18" charset="0"/>
                        </a:rPr>
                        <a:t> Pulse /Rev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</a:tr>
              <a:tr h="28991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~Z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~(Not) of  Z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5" name="TextBox 114"/>
          <p:cNvSpPr txBox="1"/>
          <p:nvPr/>
        </p:nvSpPr>
        <p:spPr>
          <a:xfrm>
            <a:off x="5715000" y="914400"/>
            <a:ext cx="3200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  <a:latin typeface="Georgia" pitchFamily="18" charset="0"/>
              </a:rPr>
              <a:t>Signals of Encoder</a:t>
            </a:r>
            <a:endParaRPr lang="en-US" sz="1600" dirty="0">
              <a:solidFill>
                <a:srgbClr val="008000"/>
              </a:solidFill>
              <a:latin typeface="Georgia" pitchFamily="18" charset="0"/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76200" y="990600"/>
            <a:ext cx="5105400" cy="1600200"/>
            <a:chOff x="2000250" y="5334000"/>
            <a:chExt cx="4330700" cy="1447800"/>
          </a:xfrm>
        </p:grpSpPr>
        <p:pic>
          <p:nvPicPr>
            <p:cNvPr id="117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00250" y="5334000"/>
              <a:ext cx="4330700" cy="14478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18" name="TextBox 117"/>
            <p:cNvSpPr txBox="1"/>
            <p:nvPr/>
          </p:nvSpPr>
          <p:spPr>
            <a:xfrm>
              <a:off x="2514600" y="6375400"/>
              <a:ext cx="990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Forward</a:t>
              </a:r>
              <a:endParaRPr lang="en-IN" sz="1600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686300" y="6400800"/>
              <a:ext cx="990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Reverse</a:t>
              </a:r>
              <a:endParaRPr lang="en-IN" sz="1600" dirty="0"/>
            </a:p>
          </p:txBody>
        </p:sp>
      </p:grpSp>
      <p:sp>
        <p:nvSpPr>
          <p:cNvPr id="120" name="Oval 119"/>
          <p:cNvSpPr/>
          <p:nvPr/>
        </p:nvSpPr>
        <p:spPr bwMode="auto">
          <a:xfrm>
            <a:off x="5638800" y="1454412"/>
            <a:ext cx="3200400" cy="865584"/>
          </a:xfrm>
          <a:prstGeom prst="ellipse">
            <a:avLst/>
          </a:prstGeom>
          <a:solidFill>
            <a:srgbClr val="663300">
              <a:alpha val="0"/>
            </a:srgbClr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609" y="2743200"/>
            <a:ext cx="5099991" cy="381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78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19800" y="5486400"/>
            <a:ext cx="2819400" cy="1152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304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553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152400" y="533400"/>
            <a:ext cx="4495800" cy="1600200"/>
            <a:chOff x="1295400" y="762000"/>
            <a:chExt cx="6400800" cy="1600200"/>
          </a:xfrm>
        </p:grpSpPr>
        <p:pic>
          <p:nvPicPr>
            <p:cNvPr id="78852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5400" y="762000"/>
              <a:ext cx="6400800" cy="16002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8" name="Straight Connector 7"/>
            <p:cNvCxnSpPr/>
            <p:nvPr/>
          </p:nvCxnSpPr>
          <p:spPr bwMode="auto">
            <a:xfrm>
              <a:off x="1447800" y="1524000"/>
              <a:ext cx="23622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>
              <a:off x="3822700" y="1803400"/>
              <a:ext cx="19050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5765800" y="1498600"/>
              <a:ext cx="19050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 rot="5400000">
              <a:off x="3658394" y="1675606"/>
              <a:ext cx="3048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222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/>
            <p:nvPr/>
          </p:nvCxnSpPr>
          <p:spPr bwMode="auto">
            <a:xfrm rot="5400000">
              <a:off x="5601494" y="1662906"/>
              <a:ext cx="3048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222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 rot="5400000">
              <a:off x="1296194" y="1675606"/>
              <a:ext cx="3048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222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5" name="Rounded Rectangle 54"/>
          <p:cNvSpPr/>
          <p:nvPr/>
        </p:nvSpPr>
        <p:spPr bwMode="auto">
          <a:xfrm>
            <a:off x="5105400" y="579120"/>
            <a:ext cx="1752600" cy="306467"/>
          </a:xfrm>
          <a:prstGeom prst="round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rPr>
              <a:t>+ ,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rPr>
              <a:t>  -  Edge detect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cxnSp>
        <p:nvCxnSpPr>
          <p:cNvPr id="58" name="Straight Arrow Connector 57"/>
          <p:cNvCxnSpPr/>
          <p:nvPr/>
        </p:nvCxnSpPr>
        <p:spPr bwMode="auto">
          <a:xfrm>
            <a:off x="4648200" y="1447800"/>
            <a:ext cx="455612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0070C0"/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>
            <a:off x="4648200" y="1042352"/>
            <a:ext cx="455612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0070C0"/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60" name="Straight Arrow Connector 59"/>
          <p:cNvCxnSpPr/>
          <p:nvPr/>
        </p:nvCxnSpPr>
        <p:spPr bwMode="auto">
          <a:xfrm>
            <a:off x="4648200" y="737552"/>
            <a:ext cx="455612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0070C0"/>
            </a:solidFill>
            <a:prstDash val="solid"/>
            <a:round/>
            <a:headEnd type="oval" w="med" len="med"/>
            <a:tailEnd type="arrow"/>
          </a:ln>
          <a:effectLst/>
        </p:spPr>
      </p:cxnSp>
      <p:sp>
        <p:nvSpPr>
          <p:cNvPr id="61" name="Rounded Rectangle 60"/>
          <p:cNvSpPr/>
          <p:nvPr/>
        </p:nvSpPr>
        <p:spPr bwMode="auto">
          <a:xfrm>
            <a:off x="5105400" y="883920"/>
            <a:ext cx="1752600" cy="306467"/>
          </a:xfrm>
          <a:prstGeom prst="round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rPr>
              <a:t>+ ,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rPr>
              <a:t>  -  Edge detect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62" name="Rounded Rectangle 61"/>
          <p:cNvSpPr/>
          <p:nvPr/>
        </p:nvSpPr>
        <p:spPr bwMode="auto">
          <a:xfrm>
            <a:off x="5105400" y="1295400"/>
            <a:ext cx="1752600" cy="306467"/>
          </a:xfrm>
          <a:prstGeom prst="round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rPr>
              <a:t>+ 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rPr>
              <a:t> Edge detect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cxnSp>
        <p:nvCxnSpPr>
          <p:cNvPr id="63" name="Straight Connector 62"/>
          <p:cNvCxnSpPr/>
          <p:nvPr/>
        </p:nvCxnSpPr>
        <p:spPr bwMode="auto">
          <a:xfrm rot="10800000">
            <a:off x="228600" y="2943664"/>
            <a:ext cx="4200524" cy="3677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64" name="Straight Connector 63"/>
          <p:cNvCxnSpPr/>
          <p:nvPr/>
        </p:nvCxnSpPr>
        <p:spPr bwMode="auto">
          <a:xfrm>
            <a:off x="241300" y="2959100"/>
            <a:ext cx="5334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/>
          <p:cNvCxnSpPr/>
          <p:nvPr/>
        </p:nvCxnSpPr>
        <p:spPr bwMode="auto">
          <a:xfrm rot="5400000">
            <a:off x="38894" y="27297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/>
          <p:cNvCxnSpPr/>
          <p:nvPr/>
        </p:nvCxnSpPr>
        <p:spPr bwMode="auto">
          <a:xfrm rot="5400000">
            <a:off x="534194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/>
          <p:cNvCxnSpPr/>
          <p:nvPr/>
        </p:nvCxnSpPr>
        <p:spPr bwMode="auto">
          <a:xfrm>
            <a:off x="749300" y="2959100"/>
            <a:ext cx="3505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/>
          <p:cNvCxnSpPr/>
          <p:nvPr/>
        </p:nvCxnSpPr>
        <p:spPr bwMode="auto">
          <a:xfrm rot="5400000">
            <a:off x="-457200" y="2933700"/>
            <a:ext cx="1448594" cy="794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381000" y="2971800"/>
            <a:ext cx="2438400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4000 Edge Pulse/Rev  </a:t>
            </a:r>
            <a:r>
              <a:rPr lang="en-US" sz="1100" dirty="0" smtClean="0">
                <a:sym typeface="Wingdings" pitchFamily="2" charset="2"/>
              </a:rPr>
              <a:t> </a:t>
            </a:r>
            <a:r>
              <a:rPr lang="en-US" sz="1100" dirty="0" smtClean="0"/>
              <a:t>Signal</a:t>
            </a:r>
            <a:endParaRPr lang="en-US" sz="1100" dirty="0"/>
          </a:p>
        </p:txBody>
      </p:sp>
      <p:cxnSp>
        <p:nvCxnSpPr>
          <p:cNvPr id="70" name="Straight Connector 69"/>
          <p:cNvCxnSpPr/>
          <p:nvPr/>
        </p:nvCxnSpPr>
        <p:spPr bwMode="auto">
          <a:xfrm rot="10800000">
            <a:off x="241300" y="3794564"/>
            <a:ext cx="4200524" cy="3677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 bwMode="auto">
          <a:xfrm rot="5400000">
            <a:off x="36354" y="35806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>
            <a:off x="1257300" y="3810000"/>
            <a:ext cx="29718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TextBox 74"/>
          <p:cNvSpPr txBox="1"/>
          <p:nvPr/>
        </p:nvSpPr>
        <p:spPr>
          <a:xfrm>
            <a:off x="1752600" y="3853190"/>
            <a:ext cx="2667000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Scan Reset Edge Pulses</a:t>
            </a:r>
            <a:endParaRPr lang="en-US" sz="1100" dirty="0"/>
          </a:p>
        </p:txBody>
      </p:sp>
      <p:sp>
        <p:nvSpPr>
          <p:cNvPr id="77" name="TextBox 76"/>
          <p:cNvSpPr txBox="1"/>
          <p:nvPr/>
        </p:nvSpPr>
        <p:spPr>
          <a:xfrm>
            <a:off x="1511300" y="2463800"/>
            <a:ext cx="220980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100" dirty="0"/>
          </a:p>
        </p:txBody>
      </p:sp>
      <p:sp>
        <p:nvSpPr>
          <p:cNvPr id="87" name="Rounded Rectangle 86"/>
          <p:cNvSpPr/>
          <p:nvPr/>
        </p:nvSpPr>
        <p:spPr bwMode="auto">
          <a:xfrm>
            <a:off x="7315200" y="673100"/>
            <a:ext cx="457200" cy="408623"/>
          </a:xfrm>
          <a:prstGeom prst="round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rPr>
              <a:t>OR</a:t>
            </a:r>
          </a:p>
        </p:txBody>
      </p:sp>
      <p:cxnSp>
        <p:nvCxnSpPr>
          <p:cNvPr id="88" name="Straight Arrow Connector 87"/>
          <p:cNvCxnSpPr/>
          <p:nvPr/>
        </p:nvCxnSpPr>
        <p:spPr bwMode="auto">
          <a:xfrm>
            <a:off x="6858000" y="762000"/>
            <a:ext cx="455612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0070C0"/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89" name="Straight Arrow Connector 88"/>
          <p:cNvCxnSpPr/>
          <p:nvPr/>
        </p:nvCxnSpPr>
        <p:spPr bwMode="auto">
          <a:xfrm>
            <a:off x="6870700" y="1003300"/>
            <a:ext cx="455612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0070C0"/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90" name="Straight Arrow Connector 89"/>
          <p:cNvCxnSpPr/>
          <p:nvPr/>
        </p:nvCxnSpPr>
        <p:spPr bwMode="auto">
          <a:xfrm>
            <a:off x="7797800" y="838200"/>
            <a:ext cx="6604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0070C0"/>
            </a:solidFill>
            <a:prstDash val="solid"/>
            <a:round/>
            <a:headEnd type="oval" w="med" len="med"/>
            <a:tailEnd type="arrow"/>
          </a:ln>
          <a:effectLst/>
        </p:spPr>
      </p:cxnSp>
      <p:sp>
        <p:nvSpPr>
          <p:cNvPr id="91" name="TextBox 90"/>
          <p:cNvSpPr txBox="1"/>
          <p:nvPr/>
        </p:nvSpPr>
        <p:spPr>
          <a:xfrm rot="5400000">
            <a:off x="7552610" y="1438989"/>
            <a:ext cx="2209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4000 Edge pulses / Rev</a:t>
            </a:r>
            <a:r>
              <a:rPr lang="en-US" sz="1000" dirty="0" smtClean="0">
                <a:sym typeface="Wingdings" pitchFamily="2" charset="2"/>
              </a:rPr>
              <a:t> Signal</a:t>
            </a:r>
            <a:endParaRPr lang="en-US" sz="1000" dirty="0"/>
          </a:p>
        </p:txBody>
      </p:sp>
      <p:cxnSp>
        <p:nvCxnSpPr>
          <p:cNvPr id="92" name="Straight Arrow Connector 91"/>
          <p:cNvCxnSpPr/>
          <p:nvPr/>
        </p:nvCxnSpPr>
        <p:spPr bwMode="auto">
          <a:xfrm>
            <a:off x="6858000" y="1447800"/>
            <a:ext cx="455612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0070C0"/>
            </a:solidFill>
            <a:prstDash val="solid"/>
            <a:round/>
            <a:headEnd type="oval" w="med" len="med"/>
            <a:tailEnd type="arrow"/>
          </a:ln>
          <a:effectLst/>
        </p:spPr>
      </p:cxnSp>
      <p:sp>
        <p:nvSpPr>
          <p:cNvPr id="93" name="TextBox 92"/>
          <p:cNvSpPr txBox="1"/>
          <p:nvPr/>
        </p:nvSpPr>
        <p:spPr>
          <a:xfrm>
            <a:off x="7124700" y="12192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Scan reset  Edge pulses </a:t>
            </a:r>
            <a:endParaRPr lang="en-US" sz="1000" dirty="0"/>
          </a:p>
        </p:txBody>
      </p:sp>
      <p:cxnSp>
        <p:nvCxnSpPr>
          <p:cNvPr id="96" name="Straight Connector 95"/>
          <p:cNvCxnSpPr/>
          <p:nvPr/>
        </p:nvCxnSpPr>
        <p:spPr bwMode="auto">
          <a:xfrm rot="5400000">
            <a:off x="610394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7" name="Straight Connector 96"/>
          <p:cNvCxnSpPr/>
          <p:nvPr/>
        </p:nvCxnSpPr>
        <p:spPr bwMode="auto">
          <a:xfrm rot="5400000">
            <a:off x="686594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/>
          <p:cNvCxnSpPr/>
          <p:nvPr/>
        </p:nvCxnSpPr>
        <p:spPr bwMode="auto">
          <a:xfrm rot="5400000">
            <a:off x="762794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9" name="Straight Connector 98"/>
          <p:cNvCxnSpPr/>
          <p:nvPr/>
        </p:nvCxnSpPr>
        <p:spPr bwMode="auto">
          <a:xfrm rot="5400000">
            <a:off x="838994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0" name="Straight Connector 99"/>
          <p:cNvCxnSpPr/>
          <p:nvPr/>
        </p:nvCxnSpPr>
        <p:spPr bwMode="auto">
          <a:xfrm rot="5400000">
            <a:off x="915194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Straight Connector 100"/>
          <p:cNvCxnSpPr/>
          <p:nvPr/>
        </p:nvCxnSpPr>
        <p:spPr bwMode="auto">
          <a:xfrm rot="5400000">
            <a:off x="991394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/>
          <p:cNvCxnSpPr/>
          <p:nvPr/>
        </p:nvCxnSpPr>
        <p:spPr bwMode="auto">
          <a:xfrm rot="5400000">
            <a:off x="1067594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/>
          <p:cNvCxnSpPr/>
          <p:nvPr/>
        </p:nvCxnSpPr>
        <p:spPr bwMode="auto">
          <a:xfrm rot="5400000">
            <a:off x="1142206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Straight Connector 103"/>
          <p:cNvCxnSpPr/>
          <p:nvPr/>
        </p:nvCxnSpPr>
        <p:spPr bwMode="auto">
          <a:xfrm rot="5400000">
            <a:off x="1218406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/>
          <p:cNvCxnSpPr/>
          <p:nvPr/>
        </p:nvCxnSpPr>
        <p:spPr bwMode="auto">
          <a:xfrm rot="5400000">
            <a:off x="1294606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6" name="Straight Connector 105"/>
          <p:cNvCxnSpPr/>
          <p:nvPr/>
        </p:nvCxnSpPr>
        <p:spPr bwMode="auto">
          <a:xfrm rot="5400000">
            <a:off x="1370806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Straight Connector 106"/>
          <p:cNvCxnSpPr/>
          <p:nvPr/>
        </p:nvCxnSpPr>
        <p:spPr bwMode="auto">
          <a:xfrm rot="5400000">
            <a:off x="1448594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/>
          <p:cNvCxnSpPr/>
          <p:nvPr/>
        </p:nvCxnSpPr>
        <p:spPr bwMode="auto">
          <a:xfrm rot="5400000">
            <a:off x="1524794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Straight Connector 108"/>
          <p:cNvCxnSpPr/>
          <p:nvPr/>
        </p:nvCxnSpPr>
        <p:spPr bwMode="auto">
          <a:xfrm rot="5400000">
            <a:off x="1600994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Straight Connector 109"/>
          <p:cNvCxnSpPr/>
          <p:nvPr/>
        </p:nvCxnSpPr>
        <p:spPr bwMode="auto">
          <a:xfrm rot="5400000">
            <a:off x="1677194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/>
          <p:cNvCxnSpPr/>
          <p:nvPr/>
        </p:nvCxnSpPr>
        <p:spPr bwMode="auto">
          <a:xfrm rot="5400000">
            <a:off x="1753394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2" name="Straight Connector 111"/>
          <p:cNvCxnSpPr/>
          <p:nvPr/>
        </p:nvCxnSpPr>
        <p:spPr bwMode="auto">
          <a:xfrm rot="5400000">
            <a:off x="1829594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Straight Connector 112"/>
          <p:cNvCxnSpPr/>
          <p:nvPr/>
        </p:nvCxnSpPr>
        <p:spPr bwMode="auto">
          <a:xfrm rot="5400000">
            <a:off x="1905794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/>
          <p:cNvCxnSpPr/>
          <p:nvPr/>
        </p:nvCxnSpPr>
        <p:spPr bwMode="auto">
          <a:xfrm rot="5400000">
            <a:off x="1981994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5" name="Straight Connector 114"/>
          <p:cNvCxnSpPr/>
          <p:nvPr/>
        </p:nvCxnSpPr>
        <p:spPr bwMode="auto">
          <a:xfrm rot="5400000">
            <a:off x="2056606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6" name="Straight Connector 115"/>
          <p:cNvCxnSpPr/>
          <p:nvPr/>
        </p:nvCxnSpPr>
        <p:spPr bwMode="auto">
          <a:xfrm rot="5400000">
            <a:off x="2132806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/>
          <p:cNvCxnSpPr/>
          <p:nvPr/>
        </p:nvCxnSpPr>
        <p:spPr bwMode="auto">
          <a:xfrm rot="5400000">
            <a:off x="2209006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8" name="Straight Connector 117"/>
          <p:cNvCxnSpPr/>
          <p:nvPr/>
        </p:nvCxnSpPr>
        <p:spPr bwMode="auto">
          <a:xfrm rot="5400000">
            <a:off x="2285206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9" name="Straight Connector 118"/>
          <p:cNvCxnSpPr/>
          <p:nvPr/>
        </p:nvCxnSpPr>
        <p:spPr bwMode="auto">
          <a:xfrm rot="5400000">
            <a:off x="2361406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/>
          <p:cNvCxnSpPr/>
          <p:nvPr/>
        </p:nvCxnSpPr>
        <p:spPr bwMode="auto">
          <a:xfrm rot="5400000">
            <a:off x="2437606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/>
          <p:cNvCxnSpPr/>
          <p:nvPr/>
        </p:nvCxnSpPr>
        <p:spPr bwMode="auto">
          <a:xfrm rot="5400000">
            <a:off x="2513806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Straight Connector 121"/>
          <p:cNvCxnSpPr/>
          <p:nvPr/>
        </p:nvCxnSpPr>
        <p:spPr bwMode="auto">
          <a:xfrm rot="5400000">
            <a:off x="2590006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3" name="Straight Connector 122"/>
          <p:cNvCxnSpPr/>
          <p:nvPr/>
        </p:nvCxnSpPr>
        <p:spPr bwMode="auto">
          <a:xfrm rot="5400000">
            <a:off x="2667794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4" name="Straight Connector 123"/>
          <p:cNvCxnSpPr/>
          <p:nvPr/>
        </p:nvCxnSpPr>
        <p:spPr bwMode="auto">
          <a:xfrm rot="5400000">
            <a:off x="2743994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/>
          <p:cNvCxnSpPr/>
          <p:nvPr/>
        </p:nvCxnSpPr>
        <p:spPr bwMode="auto">
          <a:xfrm rot="5400000">
            <a:off x="2820194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/>
          <p:cNvCxnSpPr/>
          <p:nvPr/>
        </p:nvCxnSpPr>
        <p:spPr bwMode="auto">
          <a:xfrm rot="5400000">
            <a:off x="2896394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/>
          <p:cNvCxnSpPr/>
          <p:nvPr/>
        </p:nvCxnSpPr>
        <p:spPr bwMode="auto">
          <a:xfrm rot="5400000">
            <a:off x="2971006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/>
          <p:cNvCxnSpPr/>
          <p:nvPr/>
        </p:nvCxnSpPr>
        <p:spPr bwMode="auto">
          <a:xfrm rot="5400000">
            <a:off x="3047206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/>
          <p:cNvCxnSpPr/>
          <p:nvPr/>
        </p:nvCxnSpPr>
        <p:spPr bwMode="auto">
          <a:xfrm rot="5400000">
            <a:off x="3123406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/>
          <p:cNvCxnSpPr/>
          <p:nvPr/>
        </p:nvCxnSpPr>
        <p:spPr bwMode="auto">
          <a:xfrm rot="5400000">
            <a:off x="3199606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/>
          <p:cNvCxnSpPr/>
          <p:nvPr/>
        </p:nvCxnSpPr>
        <p:spPr bwMode="auto">
          <a:xfrm rot="5400000">
            <a:off x="3275806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/>
          <p:cNvCxnSpPr/>
          <p:nvPr/>
        </p:nvCxnSpPr>
        <p:spPr bwMode="auto">
          <a:xfrm rot="5400000">
            <a:off x="3352006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Straight Connector 132"/>
          <p:cNvCxnSpPr/>
          <p:nvPr/>
        </p:nvCxnSpPr>
        <p:spPr bwMode="auto">
          <a:xfrm rot="5400000">
            <a:off x="3428206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/>
          <p:cNvCxnSpPr/>
          <p:nvPr/>
        </p:nvCxnSpPr>
        <p:spPr bwMode="auto">
          <a:xfrm rot="5400000">
            <a:off x="3504406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/>
          <p:cNvCxnSpPr/>
          <p:nvPr/>
        </p:nvCxnSpPr>
        <p:spPr bwMode="auto">
          <a:xfrm rot="5400000">
            <a:off x="3580606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/>
          <p:cNvCxnSpPr/>
          <p:nvPr/>
        </p:nvCxnSpPr>
        <p:spPr bwMode="auto">
          <a:xfrm rot="5400000">
            <a:off x="3656806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/>
          <p:cNvCxnSpPr/>
          <p:nvPr/>
        </p:nvCxnSpPr>
        <p:spPr bwMode="auto">
          <a:xfrm rot="5400000">
            <a:off x="3733006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/>
          <p:cNvCxnSpPr/>
          <p:nvPr/>
        </p:nvCxnSpPr>
        <p:spPr bwMode="auto">
          <a:xfrm rot="5400000">
            <a:off x="3809206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Straight Connector 138"/>
          <p:cNvCxnSpPr/>
          <p:nvPr/>
        </p:nvCxnSpPr>
        <p:spPr bwMode="auto">
          <a:xfrm rot="5400000">
            <a:off x="3885406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/>
          <p:cNvCxnSpPr/>
          <p:nvPr/>
        </p:nvCxnSpPr>
        <p:spPr bwMode="auto">
          <a:xfrm rot="5400000">
            <a:off x="3961606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Straight Connector 140"/>
          <p:cNvCxnSpPr/>
          <p:nvPr/>
        </p:nvCxnSpPr>
        <p:spPr bwMode="auto">
          <a:xfrm rot="5400000">
            <a:off x="4037806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Straight Connector 141"/>
          <p:cNvCxnSpPr/>
          <p:nvPr/>
        </p:nvCxnSpPr>
        <p:spPr bwMode="auto">
          <a:xfrm rot="5400000">
            <a:off x="4114006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/>
          <p:cNvCxnSpPr/>
          <p:nvPr/>
        </p:nvCxnSpPr>
        <p:spPr bwMode="auto">
          <a:xfrm rot="5400000">
            <a:off x="229394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rot="5400000">
            <a:off x="305594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rot="5400000">
            <a:off x="381794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Straight Connector 145"/>
          <p:cNvCxnSpPr/>
          <p:nvPr/>
        </p:nvCxnSpPr>
        <p:spPr bwMode="auto">
          <a:xfrm rot="5400000">
            <a:off x="457994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Straight Connector 146"/>
          <p:cNvCxnSpPr/>
          <p:nvPr/>
        </p:nvCxnSpPr>
        <p:spPr bwMode="auto">
          <a:xfrm rot="5400000">
            <a:off x="76994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/>
          <p:cNvCxnSpPr/>
          <p:nvPr/>
        </p:nvCxnSpPr>
        <p:spPr bwMode="auto">
          <a:xfrm rot="5400000">
            <a:off x="153194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9" name="Straight Connector 148"/>
          <p:cNvCxnSpPr/>
          <p:nvPr/>
        </p:nvCxnSpPr>
        <p:spPr bwMode="auto">
          <a:xfrm rot="5400000">
            <a:off x="229394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/>
          <p:cNvCxnSpPr/>
          <p:nvPr/>
        </p:nvCxnSpPr>
        <p:spPr bwMode="auto">
          <a:xfrm rot="5400000">
            <a:off x="305594" y="27424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1" name="Straight Connector 150"/>
          <p:cNvCxnSpPr/>
          <p:nvPr/>
        </p:nvCxnSpPr>
        <p:spPr bwMode="auto">
          <a:xfrm rot="5400000">
            <a:off x="153194" y="35806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Straight Connector 151"/>
          <p:cNvCxnSpPr/>
          <p:nvPr/>
        </p:nvCxnSpPr>
        <p:spPr bwMode="auto">
          <a:xfrm rot="5400000">
            <a:off x="1677194" y="35806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/>
          <p:cNvCxnSpPr/>
          <p:nvPr/>
        </p:nvCxnSpPr>
        <p:spPr bwMode="auto">
          <a:xfrm rot="5400000">
            <a:off x="3429794" y="35806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4" name="TextBox 153"/>
          <p:cNvSpPr txBox="1"/>
          <p:nvPr/>
        </p:nvSpPr>
        <p:spPr>
          <a:xfrm>
            <a:off x="990600" y="1676400"/>
            <a:ext cx="15240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Scan Interval</a:t>
            </a:r>
            <a:endParaRPr lang="en-US" sz="1400" dirty="0"/>
          </a:p>
        </p:txBody>
      </p:sp>
      <p:cxnSp>
        <p:nvCxnSpPr>
          <p:cNvPr id="155" name="Straight Connector 154"/>
          <p:cNvCxnSpPr/>
          <p:nvPr/>
        </p:nvCxnSpPr>
        <p:spPr bwMode="auto">
          <a:xfrm>
            <a:off x="228600" y="3810000"/>
            <a:ext cx="29718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0" name="Rounded Rectangle 159"/>
          <p:cNvSpPr/>
          <p:nvPr/>
        </p:nvSpPr>
        <p:spPr bwMode="auto">
          <a:xfrm>
            <a:off x="5105400" y="2438400"/>
            <a:ext cx="1752600" cy="1532334"/>
          </a:xfrm>
          <a:prstGeom prst="round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rPr>
              <a:t>Counter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cxnSp>
        <p:nvCxnSpPr>
          <p:cNvPr id="161" name="Straight Arrow Connector 160"/>
          <p:cNvCxnSpPr/>
          <p:nvPr/>
        </p:nvCxnSpPr>
        <p:spPr bwMode="auto">
          <a:xfrm>
            <a:off x="4648200" y="2734866"/>
            <a:ext cx="455612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0070C0"/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162" name="Straight Arrow Connector 161"/>
          <p:cNvCxnSpPr/>
          <p:nvPr/>
        </p:nvCxnSpPr>
        <p:spPr bwMode="auto">
          <a:xfrm>
            <a:off x="4648200" y="3505200"/>
            <a:ext cx="455612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0070C0"/>
            </a:solidFill>
            <a:prstDash val="solid"/>
            <a:round/>
            <a:headEnd type="oval" w="med" len="med"/>
            <a:tailEnd type="arrow"/>
          </a:ln>
          <a:effectLst/>
        </p:spPr>
      </p:cxnSp>
      <p:sp>
        <p:nvSpPr>
          <p:cNvPr id="163" name="TextBox 162"/>
          <p:cNvSpPr txBox="1"/>
          <p:nvPr/>
        </p:nvSpPr>
        <p:spPr>
          <a:xfrm>
            <a:off x="4495800" y="2362200"/>
            <a:ext cx="685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Enable</a:t>
            </a:r>
            <a:endParaRPr lang="en-US" sz="1000" dirty="0"/>
          </a:p>
        </p:txBody>
      </p:sp>
      <p:sp>
        <p:nvSpPr>
          <p:cNvPr id="164" name="TextBox 163"/>
          <p:cNvSpPr txBox="1"/>
          <p:nvPr/>
        </p:nvSpPr>
        <p:spPr>
          <a:xfrm>
            <a:off x="4495800" y="3581400"/>
            <a:ext cx="685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Reset</a:t>
            </a:r>
            <a:endParaRPr lang="en-US" sz="1000" dirty="0"/>
          </a:p>
        </p:txBody>
      </p:sp>
      <p:cxnSp>
        <p:nvCxnSpPr>
          <p:cNvPr id="165" name="Straight Arrow Connector 164"/>
          <p:cNvCxnSpPr/>
          <p:nvPr/>
        </p:nvCxnSpPr>
        <p:spPr bwMode="auto">
          <a:xfrm>
            <a:off x="6858000" y="3200400"/>
            <a:ext cx="2286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0070C0"/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168" name="Straight Arrow Connector 167"/>
          <p:cNvCxnSpPr/>
          <p:nvPr/>
        </p:nvCxnSpPr>
        <p:spPr bwMode="auto">
          <a:xfrm rot="5400000">
            <a:off x="3048794" y="4266406"/>
            <a:ext cx="3048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0070C0"/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171" name="Straight Arrow Connector 170"/>
          <p:cNvCxnSpPr/>
          <p:nvPr/>
        </p:nvCxnSpPr>
        <p:spPr bwMode="auto">
          <a:xfrm rot="5400000">
            <a:off x="76994" y="4267200"/>
            <a:ext cx="1980406" cy="794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0070C0"/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175" name="Straight Arrow Connector 174"/>
          <p:cNvCxnSpPr/>
          <p:nvPr/>
        </p:nvCxnSpPr>
        <p:spPr bwMode="auto">
          <a:xfrm rot="5400000">
            <a:off x="5423694" y="4558506"/>
            <a:ext cx="11430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0070C0"/>
            </a:solidFill>
            <a:prstDash val="solid"/>
            <a:round/>
            <a:headEnd type="oval" w="med" len="med"/>
            <a:tailEnd type="arrow"/>
          </a:ln>
          <a:effectLst/>
        </p:spPr>
      </p:cxnSp>
      <p:pic>
        <p:nvPicPr>
          <p:cNvPr id="18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900" y="5257800"/>
            <a:ext cx="2438400" cy="1076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4811" y="4559300"/>
            <a:ext cx="2205789" cy="76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885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29200" y="5105400"/>
            <a:ext cx="3190875" cy="1409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89" name="Straight Connector 188"/>
          <p:cNvCxnSpPr/>
          <p:nvPr/>
        </p:nvCxnSpPr>
        <p:spPr bwMode="auto">
          <a:xfrm rot="10800000" flipV="1">
            <a:off x="2514600" y="5791200"/>
            <a:ext cx="2514600" cy="1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91" name="Straight Connector 190"/>
          <p:cNvCxnSpPr/>
          <p:nvPr/>
        </p:nvCxnSpPr>
        <p:spPr bwMode="auto">
          <a:xfrm rot="10800000" flipV="1">
            <a:off x="4800600" y="4965700"/>
            <a:ext cx="381000" cy="1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97" name="Straight Connector 196"/>
          <p:cNvCxnSpPr/>
          <p:nvPr/>
        </p:nvCxnSpPr>
        <p:spPr bwMode="auto">
          <a:xfrm rot="16200000" flipH="1">
            <a:off x="5055394" y="5066507"/>
            <a:ext cx="227806" cy="794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05" name="Rounded Rectangle 204"/>
          <p:cNvSpPr/>
          <p:nvPr/>
        </p:nvSpPr>
        <p:spPr bwMode="auto">
          <a:xfrm>
            <a:off x="7086600" y="2866311"/>
            <a:ext cx="838200" cy="715089"/>
          </a:xfrm>
          <a:prstGeom prst="round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/>
              <a:t>Buffer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pic>
        <p:nvPicPr>
          <p:cNvPr id="206" name="Picture 205" descr="C:\Users\ZenTill\Desktop\7seg09.gif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29600" y="3886200"/>
            <a:ext cx="4572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08" name="Straight Arrow Connector 207"/>
          <p:cNvCxnSpPr/>
          <p:nvPr/>
        </p:nvCxnSpPr>
        <p:spPr bwMode="auto">
          <a:xfrm>
            <a:off x="7924800" y="3200400"/>
            <a:ext cx="2286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0070C0"/>
            </a:solidFill>
            <a:prstDash val="solid"/>
            <a:round/>
            <a:headEnd type="oval" w="med" len="med"/>
            <a:tailEnd type="arrow"/>
          </a:ln>
          <a:effectLst/>
        </p:spPr>
      </p:cxnSp>
      <p:sp>
        <p:nvSpPr>
          <p:cNvPr id="209" name="Rounded Rectangle 208"/>
          <p:cNvSpPr/>
          <p:nvPr/>
        </p:nvSpPr>
        <p:spPr bwMode="auto">
          <a:xfrm>
            <a:off x="8153400" y="2971800"/>
            <a:ext cx="533400" cy="510778"/>
          </a:xfrm>
          <a:prstGeom prst="round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rPr>
              <a:t>?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cxnSp>
        <p:nvCxnSpPr>
          <p:cNvPr id="210" name="Straight Arrow Connector 209"/>
          <p:cNvCxnSpPr/>
          <p:nvPr/>
        </p:nvCxnSpPr>
        <p:spPr bwMode="auto">
          <a:xfrm rot="5400000">
            <a:off x="8306594" y="3656806"/>
            <a:ext cx="3048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0070C0"/>
            </a:solidFill>
            <a:prstDash val="solid"/>
            <a:round/>
            <a:headEnd type="oval" w="med" len="med"/>
            <a:tailEnd type="arrow"/>
          </a:ln>
          <a:effectLst/>
        </p:spPr>
      </p:cxnSp>
      <p:sp>
        <p:nvSpPr>
          <p:cNvPr id="211" name="Rounded Rectangle 210"/>
          <p:cNvSpPr/>
          <p:nvPr/>
        </p:nvSpPr>
        <p:spPr bwMode="auto">
          <a:xfrm>
            <a:off x="7772400" y="5651500"/>
            <a:ext cx="457200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rPr>
              <a:t>?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685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3" idx="3"/>
            <a:endCxn id="21" idx="1"/>
          </p:cNvCxnSpPr>
          <p:nvPr/>
        </p:nvCxnSpPr>
        <p:spPr>
          <a:xfrm>
            <a:off x="1600200" y="5829300"/>
            <a:ext cx="59436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57200" y="152400"/>
            <a:ext cx="769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defRPr/>
            </a:pPr>
            <a:r>
              <a:rPr lang="en-US" b="1" kern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Multiplication Factor for RPM Conversion</a:t>
            </a:r>
            <a:endParaRPr lang="en-US" sz="2800" b="1" kern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21" name="Picture 5" descr="C:\Users\SenthilKumaran\Desktop\I1Iy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43800" y="5029200"/>
            <a:ext cx="1600200" cy="1600200"/>
          </a:xfrm>
          <a:prstGeom prst="rect">
            <a:avLst/>
          </a:prstGeom>
          <a:noFill/>
        </p:spPr>
      </p:pic>
      <p:pic>
        <p:nvPicPr>
          <p:cNvPr id="23" name="Picture 5" descr="C:\Users\SenthilKumaran\Desktop\I1Iy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29200"/>
            <a:ext cx="1600200" cy="16002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685800" y="1611868"/>
            <a:ext cx="6172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latin typeface="Georgia" pitchFamily="18" charset="0"/>
              </a:rPr>
              <a:t>Output of the Buffer    [X]  =  Pulse / 0.003 sec   </a:t>
            </a:r>
            <a:endParaRPr lang="en-US" sz="1800" dirty="0">
              <a:latin typeface="Georgia" pitchFamily="18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685800" y="152400"/>
            <a:ext cx="533400" cy="510778"/>
          </a:xfrm>
          <a:prstGeom prst="round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rPr>
              <a:t>?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5800" y="2145268"/>
            <a:ext cx="56388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latin typeface="Georgia" pitchFamily="18" charset="0"/>
              </a:rPr>
              <a:t>Encoder  Pulse / Revolution [ Y ] = 4000 </a:t>
            </a:r>
            <a:endParaRPr lang="en-US" sz="1800" dirty="0">
              <a:latin typeface="Georgia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33600" y="2754868"/>
            <a:ext cx="388620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latin typeface="Georgia" pitchFamily="18" charset="0"/>
              </a:rPr>
              <a:t>X / Y =  Revolution / 0.003 sec</a:t>
            </a:r>
            <a:endParaRPr lang="en-US" sz="1800" dirty="0">
              <a:latin typeface="Georgia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33600" y="3135868"/>
            <a:ext cx="434340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latin typeface="Georgia" pitchFamily="18" charset="0"/>
              </a:rPr>
              <a:t>(X / Y )* (1/0.003)=  Revolution / sec</a:t>
            </a:r>
            <a:endParaRPr lang="en-US" sz="1800" dirty="0">
              <a:latin typeface="Georgia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33600" y="3516868"/>
            <a:ext cx="541020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latin typeface="Georgia" pitchFamily="18" charset="0"/>
              </a:rPr>
              <a:t>(X / Y )* (1/0.003) *60=  Revolution / min (RPM)</a:t>
            </a:r>
            <a:endParaRPr lang="en-US" sz="1800" dirty="0">
              <a:latin typeface="Georgia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33600" y="3897868"/>
            <a:ext cx="579120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latin typeface="Georgia" pitchFamily="18" charset="0"/>
              </a:rPr>
              <a:t>(X /4000)* (1/0.003) *60=  Revolution / min (RPM)</a:t>
            </a:r>
            <a:endParaRPr lang="en-US" sz="1800" dirty="0">
              <a:latin typeface="Georgia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33600" y="4507468"/>
            <a:ext cx="5791200" cy="3693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latin typeface="Georgia" pitchFamily="18" charset="0"/>
              </a:rPr>
              <a:t>X*5=  Revolution / min (RPM)</a:t>
            </a:r>
            <a:endParaRPr lang="en-US" sz="1800" dirty="0">
              <a:latin typeface="Georgia" pitchFamily="18" charset="0"/>
            </a:endParaRP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1742" y="4953000"/>
            <a:ext cx="87312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Rectangle 27"/>
          <p:cNvSpPr/>
          <p:nvPr/>
        </p:nvSpPr>
        <p:spPr>
          <a:xfrm>
            <a:off x="2819400" y="5147846"/>
            <a:ext cx="14526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Georgia" pitchFamily="18" charset="0"/>
              </a:rPr>
              <a:t>Buffer Output</a:t>
            </a:r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5402342" y="5105400"/>
            <a:ext cx="14734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Speed in RPM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685800" y="914400"/>
            <a:ext cx="32766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latin typeface="Georgia" pitchFamily="18" charset="0"/>
              </a:rPr>
              <a:t>Let scan period  =  0.003 sec   </a:t>
            </a:r>
            <a:endParaRPr lang="en-US" sz="1800" dirty="0"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1524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3" idx="3"/>
            <a:endCxn id="21" idx="1"/>
          </p:cNvCxnSpPr>
          <p:nvPr/>
        </p:nvCxnSpPr>
        <p:spPr>
          <a:xfrm>
            <a:off x="1600200" y="5829300"/>
            <a:ext cx="59436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0" y="1600200"/>
            <a:ext cx="9144000" cy="4772799"/>
            <a:chOff x="0" y="1447800"/>
            <a:chExt cx="9144000" cy="5154623"/>
          </a:xfrm>
        </p:grpSpPr>
        <p:pic>
          <p:nvPicPr>
            <p:cNvPr id="7987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1447800"/>
              <a:ext cx="9144000" cy="41148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1" name="TextBox 10"/>
            <p:cNvSpPr txBox="1"/>
            <p:nvPr/>
          </p:nvSpPr>
          <p:spPr>
            <a:xfrm>
              <a:off x="533400" y="2362200"/>
              <a:ext cx="1905000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Explicit period  0.0015 s</a:t>
              </a:r>
            </a:p>
            <a:p>
              <a:r>
                <a:rPr lang="en-US" sz="1200" dirty="0" smtClean="0"/>
                <a:t>Number of Bit  = 1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72000" y="2133600"/>
              <a:ext cx="2209800" cy="8309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Sample period  = Inferred from Inputs</a:t>
              </a:r>
            </a:p>
            <a:p>
              <a:r>
                <a:rPr lang="en-US" sz="1200" dirty="0" smtClean="0"/>
                <a:t>Number of Bit  = 12 ( a high count value)</a:t>
              </a:r>
              <a:endParaRPr lang="en-US" sz="1200" dirty="0"/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 flipH="1" flipV="1">
              <a:off x="951706" y="2247900"/>
              <a:ext cx="228600" cy="1588"/>
            </a:xfrm>
            <a:prstGeom prst="straightConnector1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 rot="5400000">
              <a:off x="4915694" y="3085306"/>
              <a:ext cx="228600" cy="1588"/>
            </a:xfrm>
            <a:prstGeom prst="straightConnector1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3124200" y="6303264"/>
              <a:ext cx="3200400" cy="2991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Error -  in page to explain X 5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457200" y="152400"/>
            <a:ext cx="76962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defRPr/>
            </a:pPr>
            <a:r>
              <a:rPr lang="en-US" b="1" kern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Complete Matlab – System generator Xilinx File</a:t>
            </a:r>
          </a:p>
          <a:p>
            <a:pPr lvl="0" eaLnBrk="0" hangingPunct="0">
              <a:defRPr/>
            </a:pPr>
            <a:r>
              <a:rPr lang="en-US" sz="2800" b="1" kern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For Speed Sensing using Encoder unit</a:t>
            </a:r>
          </a:p>
        </p:txBody>
      </p:sp>
      <p:pic>
        <p:nvPicPr>
          <p:cNvPr id="21" name="Picture 5" descr="C:\Users\SenthilKumaran\Desktop\I1Iy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3800" y="5029200"/>
            <a:ext cx="1600200" cy="1600200"/>
          </a:xfrm>
          <a:prstGeom prst="rect">
            <a:avLst/>
          </a:prstGeom>
          <a:noFill/>
        </p:spPr>
      </p:pic>
      <p:pic>
        <p:nvPicPr>
          <p:cNvPr id="23" name="Picture 5" descr="C:\Users\SenthilKumaran\Desktop\I1Iy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029200"/>
            <a:ext cx="1600200" cy="160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 flipV="1">
            <a:off x="1295400" y="6173788"/>
            <a:ext cx="7848600" cy="365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4495800"/>
            <a:ext cx="2971800" cy="213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Title 1"/>
          <p:cNvSpPr txBox="1">
            <a:spLocks/>
          </p:cNvSpPr>
          <p:nvPr/>
        </p:nvSpPr>
        <p:spPr bwMode="auto">
          <a:xfrm>
            <a:off x="0" y="0"/>
            <a:ext cx="914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Voltage Measurement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Using </a:t>
            </a:r>
            <a:r>
              <a:rPr lang="en-US" sz="2800" kern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PMOD AD2 Unit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05800" y="5791200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81000" y="420469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6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28600" y="304800"/>
            <a:ext cx="990600" cy="990600"/>
          </a:xfrm>
          <a:prstGeom prst="ellips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16764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 bwMode="auto">
          <a:xfrm>
            <a:off x="3505200" y="2133600"/>
            <a:ext cx="1905000" cy="2145268"/>
          </a:xfrm>
          <a:prstGeom prst="round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6248400" y="1981200"/>
            <a:ext cx="2362200" cy="2531566"/>
          </a:xfrm>
          <a:prstGeom prst="round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pic>
        <p:nvPicPr>
          <p:cNvPr id="61444" name="Picture 4" descr="C:\Users\ZenTill\Desktop\FPGA_Workshop\5286702115_6c7f489a0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2590800"/>
            <a:ext cx="1828800" cy="1371600"/>
          </a:xfrm>
          <a:prstGeom prst="rect">
            <a:avLst/>
          </a:prstGeom>
          <a:noFill/>
        </p:spPr>
      </p:pic>
      <p:sp>
        <p:nvSpPr>
          <p:cNvPr id="15" name="Rounded Rectangle 14"/>
          <p:cNvSpPr/>
          <p:nvPr/>
        </p:nvSpPr>
        <p:spPr bwMode="auto">
          <a:xfrm>
            <a:off x="685800" y="2209800"/>
            <a:ext cx="1981200" cy="2126516"/>
          </a:xfrm>
          <a:prstGeom prst="round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V="1">
            <a:off x="2667000" y="3581400"/>
            <a:ext cx="8382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2667000" y="3886200"/>
            <a:ext cx="8382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rgbClr val="C00000"/>
            </a:solidFill>
            <a:prstDash val="solid"/>
            <a:round/>
            <a:headEnd type="oval" w="med" len="med"/>
            <a:tailEnd type="arrow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1752600" y="11430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>
                <a:solidFill>
                  <a:srgbClr val="008000"/>
                </a:solidFill>
              </a:rPr>
              <a:t>Signals to be generated by FPGA to receive data from ADC</a:t>
            </a:r>
          </a:p>
          <a:p>
            <a:r>
              <a:rPr lang="en-US" sz="1400" dirty="0" smtClean="0">
                <a:solidFill>
                  <a:srgbClr val="008000"/>
                </a:solidFill>
              </a:rPr>
              <a:t> [ CS , </a:t>
            </a:r>
            <a:r>
              <a:rPr lang="en-US" sz="1400" dirty="0" smtClean="0">
                <a:solidFill>
                  <a:srgbClr val="996633"/>
                </a:solidFill>
              </a:rPr>
              <a:t>Clk</a:t>
            </a:r>
            <a:r>
              <a:rPr lang="en-US" sz="1400" dirty="0" smtClean="0">
                <a:solidFill>
                  <a:srgbClr val="008000"/>
                </a:solidFill>
              </a:rPr>
              <a:t> ]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95600" y="3657600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P6 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657600" y="175260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PMOD AD1 Unit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29400" y="167640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Sensor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19200" y="1828800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FPGA Kit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895600" y="334982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P5</a:t>
            </a:r>
            <a:endParaRPr lang="en-US" sz="1400" dirty="0">
              <a:solidFill>
                <a:srgbClr val="008000"/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 bwMode="auto">
          <a:xfrm>
            <a:off x="2692400" y="3276600"/>
            <a:ext cx="8382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28575" cap="flat" cmpd="sng" algn="ctr">
            <a:solidFill>
              <a:srgbClr val="996633"/>
            </a:solidFill>
            <a:prstDash val="solid"/>
            <a:round/>
            <a:headEnd type="oval" w="med" len="med"/>
            <a:tailEnd type="stealth" w="lg" len="lg"/>
          </a:ln>
          <a:effectLst/>
        </p:spPr>
      </p:cxnSp>
      <p:cxnSp>
        <p:nvCxnSpPr>
          <p:cNvPr id="56" name="Straight Arrow Connector 55"/>
          <p:cNvCxnSpPr/>
          <p:nvPr/>
        </p:nvCxnSpPr>
        <p:spPr bwMode="auto">
          <a:xfrm rot="10800000">
            <a:off x="2667000" y="2971800"/>
            <a:ext cx="8382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25400" cap="flat" cmpd="sng" algn="ctr">
            <a:solidFill>
              <a:srgbClr val="7030A0"/>
            </a:solidFill>
            <a:prstDash val="solid"/>
            <a:round/>
            <a:headEnd type="oval" w="med" len="med"/>
            <a:tailEnd type="stealth" w="lg" len="lg"/>
          </a:ln>
          <a:effectLst/>
        </p:spPr>
      </p:cxnSp>
      <p:cxnSp>
        <p:nvCxnSpPr>
          <p:cNvPr id="57" name="Straight Arrow Connector 56"/>
          <p:cNvCxnSpPr/>
          <p:nvPr/>
        </p:nvCxnSpPr>
        <p:spPr bwMode="auto">
          <a:xfrm rot="10800000">
            <a:off x="2667000" y="2667000"/>
            <a:ext cx="8382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19050" cap="flat" cmpd="sng" algn="ctr">
            <a:solidFill>
              <a:srgbClr val="7030A0"/>
            </a:solidFill>
            <a:prstDash val="solid"/>
            <a:round/>
            <a:headEnd type="oval" w="med" len="med"/>
            <a:tailEnd type="stealth" w="lg" len="lg"/>
          </a:ln>
          <a:effectLst/>
        </p:spPr>
      </p:cxnSp>
      <p:cxnSp>
        <p:nvCxnSpPr>
          <p:cNvPr id="58" name="Straight Arrow Connector 57"/>
          <p:cNvCxnSpPr/>
          <p:nvPr/>
        </p:nvCxnSpPr>
        <p:spPr bwMode="auto">
          <a:xfrm>
            <a:off x="2667000" y="2362200"/>
            <a:ext cx="8382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31750" cap="flat" cmpd="sng" algn="ctr">
            <a:solidFill>
              <a:srgbClr val="008000"/>
            </a:solidFill>
            <a:prstDash val="solid"/>
            <a:round/>
            <a:headEnd type="oval" w="med" len="med"/>
            <a:tailEnd type="stealth" w="lg" len="lg"/>
          </a:ln>
          <a:effectLst/>
        </p:spPr>
      </p:cxnSp>
      <p:sp>
        <p:nvSpPr>
          <p:cNvPr id="59" name="TextBox 58"/>
          <p:cNvSpPr txBox="1"/>
          <p:nvPr/>
        </p:nvSpPr>
        <p:spPr>
          <a:xfrm>
            <a:off x="2895600" y="2971800"/>
            <a:ext cx="3810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P4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895600" y="2667000"/>
            <a:ext cx="3810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P3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95600" y="2362200"/>
            <a:ext cx="3810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P2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19400" y="20574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P1</a:t>
            </a:r>
            <a:endParaRPr lang="en-US" sz="1400" dirty="0">
              <a:solidFill>
                <a:srgbClr val="008000"/>
              </a:solidFill>
            </a:endParaRPr>
          </a:p>
        </p:txBody>
      </p:sp>
      <p:cxnSp>
        <p:nvCxnSpPr>
          <p:cNvPr id="65" name="Straight Arrow Connector 64"/>
          <p:cNvCxnSpPr/>
          <p:nvPr/>
        </p:nvCxnSpPr>
        <p:spPr bwMode="auto">
          <a:xfrm rot="5400000">
            <a:off x="4306094" y="4380706"/>
            <a:ext cx="2286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57600" y="2362200"/>
            <a:ext cx="16002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24" name="Picture 4" descr="C:\Users\ZenTill\Desktop\images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8000" y="3429001"/>
            <a:ext cx="1219200" cy="1066800"/>
          </a:xfrm>
          <a:prstGeom prst="rect">
            <a:avLst/>
          </a:prstGeom>
          <a:noFill/>
        </p:spPr>
      </p:pic>
      <p:pic>
        <p:nvPicPr>
          <p:cNvPr id="81925" name="Picture 5" descr="C:\Users\ZenTill\Desktop\download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858000" y="2273462"/>
            <a:ext cx="990600" cy="1003139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6705600" y="2057401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Voltage Sensor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705600" y="3200401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Current Sensor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410200" y="2133601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Voltage Signal</a:t>
            </a:r>
            <a:endParaRPr lang="en-US" sz="1400" dirty="0">
              <a:solidFill>
                <a:srgbClr val="008000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 bwMode="auto">
          <a:xfrm rot="10800000">
            <a:off x="5410200" y="2667001"/>
            <a:ext cx="8382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stealth" w="lg" len="lg"/>
          </a:ln>
          <a:effectLst/>
        </p:spPr>
      </p:cxnSp>
      <p:cxnSp>
        <p:nvCxnSpPr>
          <p:cNvPr id="51" name="Straight Arrow Connector 50"/>
          <p:cNvCxnSpPr/>
          <p:nvPr/>
        </p:nvCxnSpPr>
        <p:spPr bwMode="auto">
          <a:xfrm rot="10800000">
            <a:off x="5410200" y="3810001"/>
            <a:ext cx="8382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stealth" w="lg" len="lg"/>
          </a:ln>
          <a:effectLst/>
        </p:spPr>
      </p:cxnSp>
      <p:sp>
        <p:nvSpPr>
          <p:cNvPr id="53" name="TextBox 52"/>
          <p:cNvSpPr txBox="1"/>
          <p:nvPr/>
        </p:nvSpPr>
        <p:spPr>
          <a:xfrm>
            <a:off x="5410200" y="3276601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Current Signal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562600" y="2667001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P1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638800" y="3886201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P3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096000" y="54864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>
                <a:solidFill>
                  <a:srgbClr val="008000"/>
                </a:solidFill>
              </a:rPr>
              <a:t>PMOD AD1 contains two  12 bit ADCs inside</a:t>
            </a:r>
            <a:endParaRPr lang="en-US" sz="1400" dirty="0">
              <a:solidFill>
                <a:srgbClr val="008000"/>
              </a:solidFill>
            </a:endParaRPr>
          </a:p>
        </p:txBody>
      </p:sp>
      <p:pic>
        <p:nvPicPr>
          <p:cNvPr id="81926" name="Picture 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8600" y="5029200"/>
            <a:ext cx="2057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" name="Rectangle 77"/>
          <p:cNvSpPr/>
          <p:nvPr/>
        </p:nvSpPr>
        <p:spPr>
          <a:xfrm>
            <a:off x="228600" y="4648200"/>
            <a:ext cx="1905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ADC = AD7478A</a:t>
            </a:r>
            <a:endParaRPr lang="en-US" sz="1400" dirty="0"/>
          </a:p>
        </p:txBody>
      </p:sp>
      <p:cxnSp>
        <p:nvCxnSpPr>
          <p:cNvPr id="80" name="Straight Arrow Connector 79"/>
          <p:cNvCxnSpPr>
            <a:stCxn id="81926" idx="3"/>
          </p:cNvCxnSpPr>
          <p:nvPr/>
        </p:nvCxnSpPr>
        <p:spPr bwMode="auto">
          <a:xfrm flipV="1">
            <a:off x="2286000" y="5181600"/>
            <a:ext cx="2209800" cy="762000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25400" cap="flat" cmpd="sng" algn="ctr">
            <a:solidFill>
              <a:srgbClr val="008000"/>
            </a:solidFill>
            <a:prstDash val="solid"/>
            <a:round/>
            <a:headEnd type="oval" w="med" len="med"/>
            <a:tailEnd type="stealth" w="lg" len="lg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 flipV="1">
            <a:off x="0" y="6173788"/>
            <a:ext cx="9144000" cy="746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 bwMode="auto">
          <a:xfrm>
            <a:off x="0" y="0"/>
            <a:ext cx="914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Timing Diagram of AD7478A</a:t>
            </a:r>
            <a:endParaRPr lang="en-US" sz="2000" kern="0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05800" y="5791200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>
            <a:off x="0" y="990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/>
          <a:srcRect b="49020"/>
          <a:stretch>
            <a:fillRect/>
          </a:stretch>
        </p:blipFill>
        <p:spPr bwMode="auto">
          <a:xfrm>
            <a:off x="990600" y="2209800"/>
            <a:ext cx="73914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5562600"/>
            <a:ext cx="1371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1447800"/>
            <a:ext cx="731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 smtClean="0"/>
              <a:t>A low CS signal initiates the data transfer and conversion process when SCLK is in tri state.</a:t>
            </a: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838200" y="2362200"/>
            <a:ext cx="7086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 smtClean="0"/>
              <a:t>During the fourth SCLK cycle, the MSB of the 12-bit data (D 11) is provided at the PMOD port of the FPGA.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838200" y="3200400"/>
            <a:ext cx="792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 smtClean="0"/>
              <a:t>The remaining 11 bits are provided at the rate of one bit per clock cycle.</a:t>
            </a: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838200" y="3962400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 smtClean="0"/>
              <a:t>At the end of the 15th cycle, the LSB (D 0) will be clocked out.</a:t>
            </a: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838200" y="4648200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 smtClean="0"/>
              <a:t>Hence, during the 16th cycle, the SCLK is made deliberately high to force the SDATA line to the “tri-state” again.</a:t>
            </a:r>
            <a:endParaRPr lang="en-US" sz="1800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0" y="6173788"/>
            <a:ext cx="9144000" cy="746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990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 bwMode="auto">
          <a:xfrm>
            <a:off x="228600" y="152400"/>
            <a:ext cx="845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AD7478A – Data Acquisition Process</a:t>
            </a:r>
            <a:endParaRPr lang="en-US" sz="2000" kern="0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8200" y="5486400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 smtClean="0"/>
              <a:t>Between any two acquisition the minimum time that the  SCLK should be in tri state is 50ns.  (</a:t>
            </a:r>
            <a:r>
              <a:rPr lang="en-US" sz="1800" dirty="0" err="1" smtClean="0"/>
              <a:t>ie</a:t>
            </a:r>
            <a:r>
              <a:rPr lang="en-US" sz="1800" dirty="0" smtClean="0"/>
              <a:t>) </a:t>
            </a:r>
            <a:r>
              <a:rPr lang="en-US" sz="1800" dirty="0" err="1" smtClean="0"/>
              <a:t>T</a:t>
            </a:r>
            <a:r>
              <a:rPr lang="en-US" sz="1800" baseline="-25000" dirty="0" err="1" smtClean="0"/>
              <a:t>quiet</a:t>
            </a:r>
            <a:r>
              <a:rPr lang="en-US" sz="1800" baseline="-25000" dirty="0" smtClean="0"/>
              <a:t>  </a:t>
            </a:r>
            <a:r>
              <a:rPr lang="en-US" sz="1800" dirty="0" smtClean="0"/>
              <a:t>= 50ns </a:t>
            </a:r>
            <a:endParaRPr lang="en-US" sz="1800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9"/>
          <p:cNvSpPr>
            <a:spLocks noChangeArrowheads="1"/>
          </p:cNvSpPr>
          <p:nvPr/>
        </p:nvSpPr>
        <p:spPr bwMode="auto">
          <a:xfrm rot="19682585">
            <a:off x="2165189" y="3829135"/>
            <a:ext cx="4103688" cy="1006475"/>
          </a:xfrm>
          <a:prstGeom prst="rect">
            <a:avLst/>
          </a:prstGeom>
          <a:solidFill>
            <a:schemeClr val="accent1">
              <a:alpha val="0"/>
            </a:schemeClr>
          </a:solidFill>
          <a:ln w="9525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sz="6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eorgia" pitchFamily="18" charset="0"/>
              </a:rPr>
              <a:t>ZENTILL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838200" y="1600200"/>
            <a:ext cx="7848600" cy="1077218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 pitchFamily="18" charset="0"/>
              </a:rPr>
              <a:t>It is in the Desire to share and not to teach…….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2400" y="457200"/>
            <a:ext cx="4800600" cy="584775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en-US" sz="3200" dirty="0">
                <a:ln>
                  <a:solidFill>
                    <a:srgbClr val="FF3300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Georgia" pitchFamily="18" charset="0"/>
              </a:rPr>
              <a:t>About the </a:t>
            </a:r>
            <a:r>
              <a:rPr lang="en-US" sz="3200" dirty="0" smtClean="0">
                <a:ln>
                  <a:solidFill>
                    <a:srgbClr val="FF3300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Georgia" pitchFamily="18" charset="0"/>
              </a:rPr>
              <a:t>Lecture</a:t>
            </a:r>
            <a:endParaRPr lang="en-US" sz="3200" dirty="0">
              <a:ln>
                <a:solidFill>
                  <a:srgbClr val="FF33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latin typeface="Georgia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295400" y="3048000"/>
            <a:ext cx="7848600" cy="1323439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000" dirty="0">
                <a:ln w="18415" cmpd="sng">
                  <a:solidFill>
                    <a:srgbClr val="FF505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eorgia" pitchFamily="18" charset="0"/>
              </a:rPr>
              <a:t>So nothing here is right or wrong every thing is wonderful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 flipV="1">
            <a:off x="276664" y="1066800"/>
            <a:ext cx="3657600" cy="1588"/>
          </a:xfrm>
          <a:prstGeom prst="line">
            <a:avLst/>
          </a:prstGeom>
          <a:ln w="38100"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1295400" y="4800600"/>
            <a:ext cx="7848600" cy="584775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 pitchFamily="18" charset="0"/>
              </a:rPr>
              <a:t>Have a nice Day…….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0" y="2819401"/>
            <a:ext cx="1169551" cy="4038599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vert="vert270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 b="1" i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 pitchFamily="18" charset="0"/>
              </a:rPr>
              <a:t>Senthil  Kumaran Mahadevan 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2954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29600" y="5715000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524000"/>
            <a:ext cx="7381875" cy="323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3962400" y="2286000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/>
              <a:t>So</a:t>
            </a:r>
            <a:endParaRPr lang="en-US" sz="1800" baseline="-25000" dirty="0"/>
          </a:p>
        </p:txBody>
      </p:sp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4495800"/>
            <a:ext cx="8067675" cy="323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0" name="Straight Connector 9"/>
          <p:cNvCxnSpPr/>
          <p:nvPr/>
        </p:nvCxnSpPr>
        <p:spPr>
          <a:xfrm flipV="1">
            <a:off x="0" y="6173788"/>
            <a:ext cx="9144000" cy="746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990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 bwMode="auto">
          <a:xfrm>
            <a:off x="0" y="762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Rate of Conversion - Calculation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600" y="2895600"/>
            <a:ext cx="807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Time for 1 Conversion cycle = (1/2 SCLK) + (15 * SCLK) + (1 SCLK) + </a:t>
            </a:r>
            <a:r>
              <a:rPr lang="en-US" sz="1800" dirty="0" err="1" smtClean="0"/>
              <a:t>tQuite</a:t>
            </a:r>
            <a:endParaRPr lang="en-US" sz="1800" dirty="0" smtClean="0"/>
          </a:p>
          <a:p>
            <a:r>
              <a:rPr lang="en-US" sz="1800" dirty="0" smtClean="0"/>
              <a:t>= 120 ns + (15 * 240 ns) + 240 ns + 360 ns</a:t>
            </a:r>
          </a:p>
          <a:p>
            <a:r>
              <a:rPr lang="en-US" sz="1800" dirty="0" smtClean="0"/>
              <a:t>= 4320 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" y="52578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No. of times an ADC can Sample a 50 Hz signal = 0.02 s / 4320 ns = 4629 samples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0" y="6173788"/>
            <a:ext cx="9144000" cy="746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990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 bwMode="auto">
          <a:xfrm>
            <a:off x="0" y="762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Procedure to achieve CS and SCLK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1219200"/>
            <a:ext cx="899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Design two clock pulses of period 120 ns (Base CLK) and 240 ns (SCLK)</a:t>
            </a:r>
            <a:endParaRPr lang="en-US" sz="2000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 r="13978"/>
          <a:stretch>
            <a:fillRect/>
          </a:stretch>
        </p:blipFill>
        <p:spPr bwMode="auto">
          <a:xfrm>
            <a:off x="533400" y="1828800"/>
            <a:ext cx="7620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971800"/>
            <a:ext cx="7429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52600" y="1828800"/>
            <a:ext cx="7115175" cy="800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499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2971800"/>
            <a:ext cx="7105650" cy="838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152400" y="2590800"/>
            <a:ext cx="1447800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 smtClean="0">
                <a:latin typeface="Georgia" pitchFamily="18" charset="0"/>
              </a:rPr>
              <a:t>Explicit period  60ns</a:t>
            </a:r>
          </a:p>
          <a:p>
            <a:r>
              <a:rPr lang="en-US" sz="1000" dirty="0" smtClean="0">
                <a:latin typeface="Georgia" pitchFamily="18" charset="0"/>
              </a:rPr>
              <a:t>Number of Bit  = 1</a:t>
            </a:r>
            <a:endParaRPr lang="en-US" sz="1000" dirty="0">
              <a:latin typeface="Georgia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8600" y="3790890"/>
            <a:ext cx="1447800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 smtClean="0">
                <a:latin typeface="Georgia" pitchFamily="18" charset="0"/>
              </a:rPr>
              <a:t>Explicit period  120ns</a:t>
            </a:r>
          </a:p>
          <a:p>
            <a:r>
              <a:rPr lang="en-US" sz="1000" dirty="0" smtClean="0">
                <a:latin typeface="Georgia" pitchFamily="18" charset="0"/>
              </a:rPr>
              <a:t>Number of Bit  = 1</a:t>
            </a:r>
            <a:endParaRPr lang="en-US" sz="1000" dirty="0">
              <a:latin typeface="Georgia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8200" y="42672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= 120 ns + (15 * 240 ns) + 240 ns + 360 ns = 4320 ns = (1 Conversion Cycle)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066800" y="5105400"/>
            <a:ext cx="7467600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No of Base CLK in 1 Conversion Cycle = 4320/120 = 36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1066800" y="5638800"/>
            <a:ext cx="7467600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No of SCLK in 1 Conversion Cycle = 4320/240 = 18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0" y="6173788"/>
            <a:ext cx="9144000" cy="746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990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 bwMode="auto">
          <a:xfrm>
            <a:off x="0" y="762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Procedure to achieve CS and SCLK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…… Continued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1219200"/>
            <a:ext cx="899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Design a counter C2 that counts the Base CLK till one conversion cycle =(0–35)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304800" y="2819400"/>
            <a:ext cx="2438400" cy="55399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000" dirty="0" smtClean="0">
                <a:latin typeface="Georgia" pitchFamily="18" charset="0"/>
              </a:rPr>
              <a:t>Explicit period  = inferred from inputs</a:t>
            </a:r>
          </a:p>
          <a:p>
            <a:pPr algn="l"/>
            <a:r>
              <a:rPr lang="en-US" sz="1000" dirty="0" smtClean="0">
                <a:latin typeface="Georgia" pitchFamily="18" charset="0"/>
              </a:rPr>
              <a:t>Number of Bit  = 6 </a:t>
            </a:r>
          </a:p>
          <a:p>
            <a:pPr algn="l"/>
            <a:r>
              <a:rPr lang="en-US" sz="1000" dirty="0" smtClean="0">
                <a:latin typeface="Georgia" pitchFamily="18" charset="0"/>
              </a:rPr>
              <a:t>Count limited to 35</a:t>
            </a:r>
            <a:endParaRPr lang="en-US" sz="1000" dirty="0">
              <a:latin typeface="Georgia" pitchFamily="18" charset="0"/>
            </a:endParaRP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057400"/>
            <a:ext cx="64770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Group 25"/>
          <p:cNvGrpSpPr/>
          <p:nvPr/>
        </p:nvGrpSpPr>
        <p:grpSpPr>
          <a:xfrm>
            <a:off x="3124200" y="1828800"/>
            <a:ext cx="1600994" cy="1252210"/>
            <a:chOff x="532606" y="4202668"/>
            <a:chExt cx="1600994" cy="1252210"/>
          </a:xfrm>
        </p:grpSpPr>
        <p:grpSp>
          <p:nvGrpSpPr>
            <p:cNvPr id="22" name="Group 6"/>
            <p:cNvGrpSpPr/>
            <p:nvPr/>
          </p:nvGrpSpPr>
          <p:grpSpPr>
            <a:xfrm>
              <a:off x="609600" y="4507468"/>
              <a:ext cx="381794" cy="457994"/>
              <a:chOff x="762000" y="3352800"/>
              <a:chExt cx="381794" cy="457994"/>
            </a:xfrm>
          </p:grpSpPr>
          <p:cxnSp>
            <p:nvCxnSpPr>
              <p:cNvPr id="37" name="Straight Connector 7"/>
              <p:cNvCxnSpPr/>
              <p:nvPr/>
            </p:nvCxnSpPr>
            <p:spPr bwMode="auto">
              <a:xfrm rot="5400000" flipH="1" flipV="1">
                <a:off x="723900" y="3390900"/>
                <a:ext cx="457200" cy="381000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 rot="5400000">
                <a:off x="914400" y="3581400"/>
                <a:ext cx="4572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23" name="Straight Connector 22"/>
            <p:cNvCxnSpPr/>
            <p:nvPr/>
          </p:nvCxnSpPr>
          <p:spPr bwMode="auto">
            <a:xfrm rot="10800000">
              <a:off x="533400" y="4964668"/>
              <a:ext cx="16002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grpSp>
          <p:nvGrpSpPr>
            <p:cNvPr id="24" name="Group 10"/>
            <p:cNvGrpSpPr/>
            <p:nvPr/>
          </p:nvGrpSpPr>
          <p:grpSpPr>
            <a:xfrm>
              <a:off x="989806" y="4506674"/>
              <a:ext cx="381794" cy="457994"/>
              <a:chOff x="762000" y="3352800"/>
              <a:chExt cx="381794" cy="457994"/>
            </a:xfrm>
          </p:grpSpPr>
          <p:cxnSp>
            <p:nvCxnSpPr>
              <p:cNvPr id="35" name="Straight Connector 34"/>
              <p:cNvCxnSpPr/>
              <p:nvPr/>
            </p:nvCxnSpPr>
            <p:spPr bwMode="auto">
              <a:xfrm rot="5400000" flipH="1" flipV="1">
                <a:off x="723900" y="3390900"/>
                <a:ext cx="457200" cy="381000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 rot="5400000">
                <a:off x="914400" y="3581400"/>
                <a:ext cx="4572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5" name="Group 13"/>
            <p:cNvGrpSpPr/>
            <p:nvPr/>
          </p:nvGrpSpPr>
          <p:grpSpPr>
            <a:xfrm>
              <a:off x="1370806" y="4506674"/>
              <a:ext cx="381794" cy="457994"/>
              <a:chOff x="762000" y="3352800"/>
              <a:chExt cx="381794" cy="457994"/>
            </a:xfrm>
          </p:grpSpPr>
          <p:cxnSp>
            <p:nvCxnSpPr>
              <p:cNvPr id="33" name="Straight Connector 32"/>
              <p:cNvCxnSpPr/>
              <p:nvPr/>
            </p:nvCxnSpPr>
            <p:spPr bwMode="auto">
              <a:xfrm rot="5400000" flipH="1" flipV="1">
                <a:off x="723900" y="3390900"/>
                <a:ext cx="457200" cy="381000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 rot="5400000">
                <a:off x="914400" y="3581400"/>
                <a:ext cx="4572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26" name="Straight Connector 25"/>
            <p:cNvCxnSpPr/>
            <p:nvPr/>
          </p:nvCxnSpPr>
          <p:spPr bwMode="auto">
            <a:xfrm rot="5400000" flipH="1" flipV="1">
              <a:off x="228600" y="4659868"/>
              <a:ext cx="6096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533400" y="4505880"/>
              <a:ext cx="15240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685800" y="4202668"/>
              <a:ext cx="13716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Count Value = 35</a:t>
              </a:r>
              <a:endParaRPr lang="en-US" sz="11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28800" y="4736068"/>
              <a:ext cx="304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0</a:t>
              </a:r>
              <a:endParaRPr lang="en-US" sz="1600" dirty="0"/>
            </a:p>
          </p:txBody>
        </p:sp>
        <p:cxnSp>
          <p:nvCxnSpPr>
            <p:cNvPr id="30" name="Straight Connector 29"/>
            <p:cNvCxnSpPr/>
            <p:nvPr/>
          </p:nvCxnSpPr>
          <p:spPr bwMode="auto">
            <a:xfrm rot="10800000">
              <a:off x="990600" y="5117068"/>
              <a:ext cx="4572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762000" y="5193268"/>
              <a:ext cx="838200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36 * 120ns</a:t>
              </a:r>
              <a:endParaRPr lang="en-US" sz="1100" dirty="0"/>
            </a:p>
          </p:txBody>
        </p:sp>
      </p:grpSp>
      <p:cxnSp>
        <p:nvCxnSpPr>
          <p:cNvPr id="40" name="Straight Arrow Connector 39"/>
          <p:cNvCxnSpPr/>
          <p:nvPr/>
        </p:nvCxnSpPr>
        <p:spPr bwMode="auto">
          <a:xfrm>
            <a:off x="1981200" y="2362200"/>
            <a:ext cx="6858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0" y="3429000"/>
            <a:ext cx="899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Design a counter C4 that counts the SCLK till one conversion cycle =(0–17)</a:t>
            </a:r>
            <a:endParaRPr lang="en-US" sz="2000" dirty="0"/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4191000"/>
            <a:ext cx="66675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TextBox 41"/>
          <p:cNvSpPr txBox="1"/>
          <p:nvPr/>
        </p:nvSpPr>
        <p:spPr>
          <a:xfrm>
            <a:off x="381000" y="5181600"/>
            <a:ext cx="2438400" cy="55399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000" dirty="0" smtClean="0">
                <a:latin typeface="Georgia" pitchFamily="18" charset="0"/>
              </a:rPr>
              <a:t>Explicit period  = inferred from inputs</a:t>
            </a:r>
          </a:p>
          <a:p>
            <a:pPr algn="l"/>
            <a:r>
              <a:rPr lang="en-US" sz="1000" dirty="0" smtClean="0">
                <a:latin typeface="Georgia" pitchFamily="18" charset="0"/>
              </a:rPr>
              <a:t>Number of Bit  = 5 </a:t>
            </a:r>
          </a:p>
          <a:p>
            <a:pPr algn="l"/>
            <a:r>
              <a:rPr lang="en-US" sz="1000" dirty="0" smtClean="0">
                <a:latin typeface="Georgia" pitchFamily="18" charset="0"/>
              </a:rPr>
              <a:t>Count limited to 17</a:t>
            </a:r>
            <a:endParaRPr lang="en-US" sz="1000" dirty="0">
              <a:latin typeface="Georgia" pitchFamily="18" charset="0"/>
            </a:endParaRPr>
          </a:p>
        </p:txBody>
      </p:sp>
      <p:grpSp>
        <p:nvGrpSpPr>
          <p:cNvPr id="43" name="Group 25"/>
          <p:cNvGrpSpPr/>
          <p:nvPr/>
        </p:nvGrpSpPr>
        <p:grpSpPr>
          <a:xfrm>
            <a:off x="3200400" y="4114800"/>
            <a:ext cx="1600994" cy="1252210"/>
            <a:chOff x="532606" y="4202668"/>
            <a:chExt cx="1600994" cy="1252210"/>
          </a:xfrm>
        </p:grpSpPr>
        <p:grpSp>
          <p:nvGrpSpPr>
            <p:cNvPr id="44" name="Group 6"/>
            <p:cNvGrpSpPr/>
            <p:nvPr/>
          </p:nvGrpSpPr>
          <p:grpSpPr>
            <a:xfrm>
              <a:off x="609600" y="4507468"/>
              <a:ext cx="381794" cy="457994"/>
              <a:chOff x="762000" y="3352800"/>
              <a:chExt cx="381794" cy="457994"/>
            </a:xfrm>
          </p:grpSpPr>
          <p:cxnSp>
            <p:nvCxnSpPr>
              <p:cNvPr id="58" name="Straight Connector 7"/>
              <p:cNvCxnSpPr/>
              <p:nvPr/>
            </p:nvCxnSpPr>
            <p:spPr bwMode="auto">
              <a:xfrm rot="5400000" flipH="1" flipV="1">
                <a:off x="723900" y="3390900"/>
                <a:ext cx="457200" cy="381000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Straight Connector 58"/>
              <p:cNvCxnSpPr/>
              <p:nvPr/>
            </p:nvCxnSpPr>
            <p:spPr bwMode="auto">
              <a:xfrm rot="5400000">
                <a:off x="914400" y="3581400"/>
                <a:ext cx="4572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5" name="Straight Connector 44"/>
            <p:cNvCxnSpPr/>
            <p:nvPr/>
          </p:nvCxnSpPr>
          <p:spPr bwMode="auto">
            <a:xfrm rot="10800000">
              <a:off x="533400" y="4964668"/>
              <a:ext cx="16002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grpSp>
          <p:nvGrpSpPr>
            <p:cNvPr id="46" name="Group 10"/>
            <p:cNvGrpSpPr/>
            <p:nvPr/>
          </p:nvGrpSpPr>
          <p:grpSpPr>
            <a:xfrm>
              <a:off x="989806" y="4506674"/>
              <a:ext cx="381794" cy="457994"/>
              <a:chOff x="762000" y="3352800"/>
              <a:chExt cx="381794" cy="457994"/>
            </a:xfrm>
          </p:grpSpPr>
          <p:cxnSp>
            <p:nvCxnSpPr>
              <p:cNvPr id="56" name="Straight Connector 55"/>
              <p:cNvCxnSpPr/>
              <p:nvPr/>
            </p:nvCxnSpPr>
            <p:spPr bwMode="auto">
              <a:xfrm rot="5400000" flipH="1" flipV="1">
                <a:off x="723900" y="3390900"/>
                <a:ext cx="457200" cy="381000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Straight Connector 56"/>
              <p:cNvCxnSpPr/>
              <p:nvPr/>
            </p:nvCxnSpPr>
            <p:spPr bwMode="auto">
              <a:xfrm rot="5400000">
                <a:off x="914400" y="3581400"/>
                <a:ext cx="4572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47" name="Group 13"/>
            <p:cNvGrpSpPr/>
            <p:nvPr/>
          </p:nvGrpSpPr>
          <p:grpSpPr>
            <a:xfrm>
              <a:off x="1370806" y="4506674"/>
              <a:ext cx="381794" cy="457994"/>
              <a:chOff x="762000" y="3352800"/>
              <a:chExt cx="381794" cy="457994"/>
            </a:xfrm>
          </p:grpSpPr>
          <p:cxnSp>
            <p:nvCxnSpPr>
              <p:cNvPr id="54" name="Straight Connector 53"/>
              <p:cNvCxnSpPr/>
              <p:nvPr/>
            </p:nvCxnSpPr>
            <p:spPr bwMode="auto">
              <a:xfrm rot="5400000" flipH="1" flipV="1">
                <a:off x="723900" y="3390900"/>
                <a:ext cx="457200" cy="381000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 rot="5400000">
                <a:off x="914400" y="3581400"/>
                <a:ext cx="4572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8" name="Straight Connector 47"/>
            <p:cNvCxnSpPr/>
            <p:nvPr/>
          </p:nvCxnSpPr>
          <p:spPr bwMode="auto">
            <a:xfrm rot="5400000" flipH="1" flipV="1">
              <a:off x="228600" y="4659868"/>
              <a:ext cx="6096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49" name="Straight Connector 48"/>
            <p:cNvCxnSpPr/>
            <p:nvPr/>
          </p:nvCxnSpPr>
          <p:spPr bwMode="auto">
            <a:xfrm>
              <a:off x="533400" y="4505880"/>
              <a:ext cx="15240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0" name="TextBox 49"/>
            <p:cNvSpPr txBox="1"/>
            <p:nvPr/>
          </p:nvSpPr>
          <p:spPr>
            <a:xfrm>
              <a:off x="685800" y="4202668"/>
              <a:ext cx="13716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Count Value = 17</a:t>
              </a:r>
              <a:endParaRPr lang="en-US" sz="11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28800" y="4736068"/>
              <a:ext cx="304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0</a:t>
              </a:r>
              <a:endParaRPr lang="en-US" sz="1600" dirty="0"/>
            </a:p>
          </p:txBody>
        </p:sp>
        <p:cxnSp>
          <p:nvCxnSpPr>
            <p:cNvPr id="52" name="Straight Connector 51"/>
            <p:cNvCxnSpPr/>
            <p:nvPr/>
          </p:nvCxnSpPr>
          <p:spPr bwMode="auto">
            <a:xfrm rot="10800000">
              <a:off x="990600" y="5117068"/>
              <a:ext cx="4572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53" name="TextBox 52"/>
            <p:cNvSpPr txBox="1"/>
            <p:nvPr/>
          </p:nvSpPr>
          <p:spPr>
            <a:xfrm>
              <a:off x="762000" y="5193268"/>
              <a:ext cx="838200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18 * 240ns</a:t>
              </a:r>
              <a:endParaRPr lang="en-US" sz="1100" dirty="0"/>
            </a:p>
          </p:txBody>
        </p:sp>
      </p:grpSp>
      <p:cxnSp>
        <p:nvCxnSpPr>
          <p:cNvPr id="60" name="Straight Arrow Connector 59"/>
          <p:cNvCxnSpPr/>
          <p:nvPr/>
        </p:nvCxnSpPr>
        <p:spPr bwMode="auto">
          <a:xfrm>
            <a:off x="2057400" y="4495800"/>
            <a:ext cx="6858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0" y="6173788"/>
            <a:ext cx="9144000" cy="746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990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 bwMode="auto">
          <a:xfrm>
            <a:off x="0" y="762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Procedure to achieve CS and SCLK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…… Continued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" y="1200090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smtClean="0">
                <a:solidFill>
                  <a:srgbClr val="C00000"/>
                </a:solidFill>
              </a:rPr>
              <a:t>CS _ Logic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8600" y="3429000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smtClean="0">
                <a:solidFill>
                  <a:srgbClr val="008000"/>
                </a:solidFill>
              </a:rPr>
              <a:t>SCLK _ Logic</a:t>
            </a:r>
            <a:endParaRPr lang="en-US" sz="2000" b="1" dirty="0">
              <a:solidFill>
                <a:srgbClr val="008000"/>
              </a:solidFill>
            </a:endParaRP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1981200"/>
            <a:ext cx="3930227" cy="8382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704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4495800"/>
            <a:ext cx="3048000" cy="9906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0" y="6173788"/>
            <a:ext cx="9144000" cy="746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12954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 bwMode="auto">
          <a:xfrm>
            <a:off x="152400" y="76200"/>
            <a:ext cx="8915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System generator model for PMOD AD1 CS and SCLK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Signal generation </a:t>
            </a:r>
            <a:endParaRPr kumimoji="0" lang="en-US" b="0" i="0" u="none" strike="noStrike" kern="0" cap="none" spc="0" normalizeH="0" baseline="0" noProof="0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3657600"/>
            <a:ext cx="5791200" cy="2971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914400"/>
            <a:ext cx="4648200" cy="2667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2743200"/>
            <a:ext cx="3930227" cy="8382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0" y="6173788"/>
            <a:ext cx="9144000" cy="746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12954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 bwMode="auto">
          <a:xfrm>
            <a:off x="152400" y="76200"/>
            <a:ext cx="8915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System generator model for PMOD AD1 CS and SCLK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Signal generation </a:t>
            </a:r>
            <a:endParaRPr kumimoji="0" lang="en-US" b="0" i="0" u="none" strike="noStrike" kern="0" cap="none" spc="0" normalizeH="0" baseline="0" noProof="0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3657600"/>
            <a:ext cx="5953125" cy="304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143000"/>
            <a:ext cx="3984171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2514600"/>
            <a:ext cx="3048000" cy="9906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0" y="6173788"/>
            <a:ext cx="9144000" cy="746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12954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 bwMode="auto">
          <a:xfrm>
            <a:off x="152400" y="76200"/>
            <a:ext cx="8915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Receiving Data from PMOD AD1 Unit</a:t>
            </a:r>
            <a:endParaRPr kumimoji="0" lang="en-US" b="0" i="0" u="none" strike="noStrike" kern="0" cap="none" spc="0" normalizeH="0" baseline="0" noProof="0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14400"/>
            <a:ext cx="4343400" cy="137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76200" y="2842736"/>
            <a:ext cx="3733800" cy="7386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400" dirty="0" smtClean="0">
                <a:latin typeface="Georgia" pitchFamily="18" charset="0"/>
              </a:rPr>
              <a:t>Most significant  Word  first</a:t>
            </a:r>
          </a:p>
          <a:p>
            <a:pPr algn="l"/>
            <a:r>
              <a:rPr lang="en-US" sz="1400" dirty="0" smtClean="0">
                <a:latin typeface="Georgia" pitchFamily="18" charset="0"/>
              </a:rPr>
              <a:t>Unsigned</a:t>
            </a:r>
          </a:p>
          <a:p>
            <a:pPr algn="l"/>
            <a:r>
              <a:rPr lang="en-US" sz="1400" dirty="0" smtClean="0">
                <a:latin typeface="Georgia" pitchFamily="18" charset="0"/>
              </a:rPr>
              <a:t>Number of Bits = 3 ( Zero Junk ) + 15 (Data)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 rot="5400000" flipH="1" flipV="1">
            <a:off x="1561306" y="2476500"/>
            <a:ext cx="686594" cy="794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34925" cap="flat" cmpd="sng" algn="ctr">
            <a:solidFill>
              <a:srgbClr val="C00000"/>
            </a:solidFill>
            <a:prstDash val="solid"/>
            <a:round/>
            <a:headEnd type="oval" w="med" len="med"/>
            <a:tailEnd type="arrow"/>
          </a:ln>
          <a:effectLst/>
        </p:spPr>
      </p:cxn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3647485"/>
            <a:ext cx="5791200" cy="29819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0" y="6173788"/>
            <a:ext cx="9144000" cy="746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12954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 bwMode="auto">
          <a:xfrm>
            <a:off x="152400" y="76200"/>
            <a:ext cx="8915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Final PMOD</a:t>
            </a:r>
            <a:r>
              <a:rPr kumimoji="0" lang="en-US" b="0" i="0" u="none" strike="noStrike" kern="0" cap="none" spc="0" normalizeH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AD1 Module Data acquisition File</a:t>
            </a:r>
            <a:endParaRPr kumimoji="0" lang="en-US" b="0" i="0" u="none" strike="noStrike" kern="0" cap="none" spc="0" normalizeH="0" baseline="0" noProof="0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600200"/>
            <a:ext cx="6553200" cy="43060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0" y="6173788"/>
            <a:ext cx="9144000" cy="746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12954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 bwMode="auto">
          <a:xfrm>
            <a:off x="152400" y="76200"/>
            <a:ext cx="8915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Check You PMOD AD1 Interface Module</a:t>
            </a: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7200" y="1066800"/>
            <a:ext cx="3594901" cy="236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3733800"/>
            <a:ext cx="6162675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Straight Arrow Connector 9"/>
          <p:cNvCxnSpPr/>
          <p:nvPr/>
        </p:nvCxnSpPr>
        <p:spPr bwMode="auto">
          <a:xfrm rot="5400000">
            <a:off x="4419600" y="3810000"/>
            <a:ext cx="6096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0" y="1905000"/>
            <a:ext cx="6477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defRPr/>
            </a:pPr>
            <a:r>
              <a:rPr lang="en-US" sz="36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To Express is impossible</a:t>
            </a:r>
          </a:p>
          <a:p>
            <a:pPr lvl="0" eaLnBrk="0" hangingPunct="0">
              <a:defRPr/>
            </a:pPr>
            <a:r>
              <a:rPr lang="en-US" sz="36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but </a:t>
            </a:r>
          </a:p>
          <a:p>
            <a:pPr lvl="0" eaLnBrk="0" hangingPunct="0">
              <a:defRPr/>
            </a:pPr>
            <a:r>
              <a:rPr lang="en-US" sz="36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To make it possible is Teaching</a:t>
            </a:r>
          </a:p>
          <a:p>
            <a:pPr lvl="0" eaLnBrk="0" hangingPunct="0">
              <a:defRPr/>
            </a:pPr>
            <a:endParaRPr lang="en-US" sz="3600" b="1" kern="0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lvl="0" eaLnBrk="0" hangingPunct="0">
              <a:defRPr/>
            </a:pPr>
            <a:r>
              <a:rPr lang="en-US" sz="36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               - Zentill [  ]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12192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C:\Users\SenthilKumaran\Desktop\disorder-of-written-expression-87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06238" y="838200"/>
            <a:ext cx="2037762" cy="2047875"/>
          </a:xfrm>
          <a:prstGeom prst="rect">
            <a:avLst/>
          </a:prstGeom>
          <a:noFill/>
        </p:spPr>
      </p:pic>
      <p:pic>
        <p:nvPicPr>
          <p:cNvPr id="19457" name="Picture 1" descr="C:\Users\SenthilKumaran\Desktop\Teaching_Certifica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4114800"/>
            <a:ext cx="2438400" cy="2514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C:\Users\SenthilKumaran\Desktop\Motivational_Thoughts_(24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219200"/>
            <a:ext cx="5486400" cy="4389120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>
          <a:xfrm>
            <a:off x="0" y="5867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1066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04800" y="228600"/>
            <a:ext cx="3048000" cy="769441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dirty="0" smtClean="0">
                <a:ln w="18415" cmpd="sng">
                  <a:solidFill>
                    <a:srgbClr val="FF505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eorgia" pitchFamily="18" charset="0"/>
              </a:rPr>
              <a:t>Salute</a:t>
            </a:r>
            <a:endParaRPr lang="en-US" sz="4400" dirty="0">
              <a:ln w="18415" cmpd="sng">
                <a:solidFill>
                  <a:srgbClr val="FF5050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114800" y="6088559"/>
            <a:ext cx="4800600" cy="769441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dirty="0" smtClean="0">
                <a:ln w="18415" cmpd="sng">
                  <a:solidFill>
                    <a:srgbClr val="FF505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eorgia" pitchFamily="18" charset="0"/>
              </a:rPr>
              <a:t>To a Real teacher</a:t>
            </a:r>
            <a:endParaRPr lang="en-US" sz="4400" dirty="0">
              <a:ln w="18415" cmpd="sng">
                <a:solidFill>
                  <a:srgbClr val="FF5050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6172200" y="2667000"/>
            <a:ext cx="2743200" cy="92333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1800" dirty="0" smtClean="0">
                <a:solidFill>
                  <a:srgbClr val="663300"/>
                </a:solidFill>
                <a:latin typeface="Georgia" pitchFamily="18" charset="0"/>
              </a:rPr>
              <a:t>Give even your victory to the students and take their  failures as yours </a:t>
            </a:r>
            <a:endParaRPr lang="en-US" sz="3200" dirty="0">
              <a:solidFill>
                <a:srgbClr val="663300"/>
              </a:solidFill>
              <a:latin typeface="Georgia" pitchFamily="18" charset="0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6172200" y="2133600"/>
            <a:ext cx="1600200" cy="36933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1800" dirty="0" smtClean="0">
                <a:solidFill>
                  <a:srgbClr val="663300"/>
                </a:solidFill>
                <a:latin typeface="Georgia" pitchFamily="18" charset="0"/>
              </a:rPr>
              <a:t>TEACHERS</a:t>
            </a:r>
            <a:endParaRPr lang="en-US" sz="3200" dirty="0">
              <a:solidFill>
                <a:srgbClr val="663300"/>
              </a:solidFill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 bwMode="auto">
          <a:xfrm>
            <a:off x="0" y="228600"/>
            <a:ext cx="9144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Speed Control OF BLDC Motor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Using</a:t>
            </a:r>
            <a:r>
              <a:rPr kumimoji="0" lang="en-US" sz="4400" b="0" i="0" u="none" strike="noStrike" kern="0" cap="none" spc="0" normalizeH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ESC Unit</a:t>
            </a:r>
            <a:endParaRPr kumimoji="0" lang="en-US" sz="4400" b="0" i="0" u="none" strike="noStrike" kern="0" cap="none" spc="0" normalizeH="0" baseline="0" noProof="0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MATLAB  - Xilinx Interface – Very Small problem</a:t>
            </a:r>
            <a:endParaRPr kumimoji="0" lang="en-US" sz="4400" b="0" i="0" u="none" strike="noStrike" kern="0" cap="none" spc="0" normalizeH="0" baseline="0" noProof="0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05800" y="5791200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81000" y="420469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7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28600" y="304800"/>
            <a:ext cx="990600" cy="990600"/>
          </a:xfrm>
          <a:prstGeom prst="ellips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19812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 bwMode="auto">
          <a:xfrm>
            <a:off x="3733800" y="3276600"/>
            <a:ext cx="1905000" cy="2145268"/>
          </a:xfrm>
          <a:prstGeom prst="round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pic>
        <p:nvPicPr>
          <p:cNvPr id="61442" name="Picture 2" descr="C:\Users\ZenTill\Desktop\FPGA_Workshop\images (1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6200" y="3505200"/>
            <a:ext cx="1600199" cy="1676400"/>
          </a:xfrm>
          <a:prstGeom prst="rect">
            <a:avLst/>
          </a:prstGeom>
          <a:noFill/>
        </p:spPr>
      </p:pic>
      <p:sp>
        <p:nvSpPr>
          <p:cNvPr id="14" name="Rounded Rectangle 13"/>
          <p:cNvSpPr/>
          <p:nvPr/>
        </p:nvSpPr>
        <p:spPr bwMode="auto">
          <a:xfrm>
            <a:off x="6400800" y="3200400"/>
            <a:ext cx="1676400" cy="2209800"/>
          </a:xfrm>
          <a:prstGeom prst="round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pic>
        <p:nvPicPr>
          <p:cNvPr id="61443" name="Picture 3" descr="C:\Users\ZenTill\Desktop\FPGA_Workshop\DYS-Brushless-DC-Motor-High-Speed-Motor-for-DIY-rc-helicopter-quadcopter-Model-airplane-D2826-1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0" y="3429000"/>
            <a:ext cx="1600200" cy="1752600"/>
          </a:xfrm>
          <a:prstGeom prst="rect">
            <a:avLst/>
          </a:prstGeom>
          <a:noFill/>
        </p:spPr>
      </p:pic>
      <p:pic>
        <p:nvPicPr>
          <p:cNvPr id="61444" name="Picture 4" descr="C:\Users\ZenTill\Desktop\FPGA_Workshop\5286702115_6c7f489a0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3726716"/>
            <a:ext cx="1828800" cy="1371600"/>
          </a:xfrm>
          <a:prstGeom prst="rect">
            <a:avLst/>
          </a:prstGeom>
          <a:noFill/>
        </p:spPr>
      </p:pic>
      <p:sp>
        <p:nvSpPr>
          <p:cNvPr id="15" name="Rounded Rectangle 14"/>
          <p:cNvSpPr/>
          <p:nvPr/>
        </p:nvSpPr>
        <p:spPr bwMode="auto">
          <a:xfrm>
            <a:off x="381000" y="3352800"/>
            <a:ext cx="1981200" cy="2126516"/>
          </a:xfrm>
          <a:prstGeom prst="round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2362200" y="3886200"/>
            <a:ext cx="13716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2362200" y="5105400"/>
            <a:ext cx="13716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2362200" y="4494212"/>
            <a:ext cx="13716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rgbClr val="C00000"/>
            </a:solidFill>
            <a:prstDash val="solid"/>
            <a:round/>
            <a:headEnd type="oval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2209800" y="3578423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W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09800" y="4188023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9800" y="4797623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cxnSp>
        <p:nvCxnSpPr>
          <p:cNvPr id="27" name="Straight Connector 26"/>
          <p:cNvCxnSpPr/>
          <p:nvPr/>
        </p:nvCxnSpPr>
        <p:spPr bwMode="auto">
          <a:xfrm rot="5400000">
            <a:off x="3009900" y="4381500"/>
            <a:ext cx="304800" cy="228600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 rot="16200000" flipV="1">
            <a:off x="3009900" y="4381500"/>
            <a:ext cx="304800" cy="228600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2895600" y="3352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Control Signal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95600" y="518160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Ground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43200" y="4114800"/>
            <a:ext cx="91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Supply</a:t>
            </a:r>
          </a:p>
          <a:p>
            <a:endParaRPr lang="en-US" sz="1400" dirty="0" smtClean="0">
              <a:solidFill>
                <a:srgbClr val="008000"/>
              </a:solidFill>
            </a:endParaRPr>
          </a:p>
          <a:p>
            <a:r>
              <a:rPr lang="en-US" sz="1400" dirty="0" smtClean="0">
                <a:solidFill>
                  <a:srgbClr val="008000"/>
                </a:solidFill>
              </a:rPr>
              <a:t>Not used</a:t>
            </a:r>
            <a:endParaRPr lang="en-US" sz="1400" dirty="0">
              <a:solidFill>
                <a:srgbClr val="0080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 bwMode="auto">
          <a:xfrm>
            <a:off x="5638800" y="3810000"/>
            <a:ext cx="7620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rgbClr val="C00000"/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>
            <a:off x="5638800" y="4267200"/>
            <a:ext cx="7620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rgbClr val="FFC000"/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>
            <a:off x="5638800" y="4724400"/>
            <a:ext cx="7620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rgbClr val="0070C0"/>
            </a:solidFill>
            <a:prstDash val="solid"/>
            <a:round/>
            <a:headEnd type="oval" w="med" len="med"/>
            <a:tailEnd type="arrow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5562600" y="4800600"/>
            <a:ext cx="91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3 Phase Power Signals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91000" y="274320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ESC Unit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705600" y="266700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BLDC Motor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14400" y="2895600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FPGA Kit</a:t>
            </a:r>
            <a:endParaRPr lang="en-US" sz="1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609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4008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C:\Users\ZenTill\Desktop\FPGA_Workshop\images (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00555" y="5562600"/>
            <a:ext cx="1091045" cy="1143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1981200" y="0"/>
            <a:ext cx="6172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defRPr/>
            </a:pPr>
            <a:r>
              <a:rPr lang="en-US" b="1" kern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Initialization of ESC Unit – </a:t>
            </a:r>
            <a:r>
              <a:rPr lang="en-US" sz="1600" b="1" kern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Hints from datasheet</a:t>
            </a:r>
            <a:endParaRPr lang="en-US" sz="4000" b="1" kern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705600" y="838200"/>
            <a:ext cx="2209800" cy="4355902"/>
          </a:xfrm>
          <a:prstGeom prst="round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5105400" y="1524000"/>
            <a:ext cx="16002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5334000" y="4495800"/>
            <a:ext cx="13716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5334000" y="2971800"/>
            <a:ext cx="13716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rgbClr val="C00000"/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rot="5400000">
            <a:off x="5981700" y="2859088"/>
            <a:ext cx="304800" cy="228600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rot="16200000" flipV="1">
            <a:off x="5981700" y="2859088"/>
            <a:ext cx="304800" cy="228600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5867400" y="990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Control Signal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67400" y="457200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Ground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15000" y="2592388"/>
            <a:ext cx="91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Supply</a:t>
            </a:r>
          </a:p>
          <a:p>
            <a:endParaRPr lang="en-US" sz="1400" dirty="0" smtClean="0">
              <a:solidFill>
                <a:srgbClr val="008000"/>
              </a:solidFill>
            </a:endParaRPr>
          </a:p>
          <a:p>
            <a:r>
              <a:rPr lang="en-US" sz="1400" dirty="0" smtClean="0">
                <a:solidFill>
                  <a:srgbClr val="008000"/>
                </a:solidFill>
              </a:rPr>
              <a:t>Not used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1143000" y="762000"/>
            <a:ext cx="3352800" cy="5438120"/>
          </a:xfrm>
          <a:prstGeom prst="round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Generate your desired pulse between  700us to 2000us using the press button &amp; 7 Segment modules provided to you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1295400" y="990600"/>
            <a:ext cx="3048001" cy="1602329"/>
            <a:chOff x="537046" y="759871"/>
            <a:chExt cx="3974066" cy="1905798"/>
          </a:xfrm>
        </p:grpSpPr>
        <p:cxnSp>
          <p:nvCxnSpPr>
            <p:cNvPr id="44" name="Straight Connector 43"/>
            <p:cNvCxnSpPr/>
            <p:nvPr/>
          </p:nvCxnSpPr>
          <p:spPr bwMode="auto">
            <a:xfrm rot="5400000" flipH="1" flipV="1">
              <a:off x="618380" y="1397076"/>
              <a:ext cx="631195" cy="206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Elbow Connector 44"/>
            <p:cNvCxnSpPr/>
            <p:nvPr/>
          </p:nvCxnSpPr>
          <p:spPr bwMode="auto">
            <a:xfrm>
              <a:off x="933977" y="1080868"/>
              <a:ext cx="822269" cy="593403"/>
            </a:xfrm>
            <a:prstGeom prst="bentConnector3">
              <a:avLst>
                <a:gd name="adj1" fmla="val 50000"/>
              </a:avLst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Elbow Connector 45"/>
            <p:cNvCxnSpPr/>
            <p:nvPr/>
          </p:nvCxnSpPr>
          <p:spPr bwMode="auto">
            <a:xfrm flipV="1">
              <a:off x="1756246" y="1064671"/>
              <a:ext cx="1143000" cy="609600"/>
            </a:xfrm>
            <a:prstGeom prst="bentConnector3">
              <a:avLst>
                <a:gd name="adj1" fmla="val 80769"/>
              </a:avLst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Elbow Connector 46"/>
            <p:cNvCxnSpPr/>
            <p:nvPr/>
          </p:nvCxnSpPr>
          <p:spPr bwMode="auto">
            <a:xfrm>
              <a:off x="2819400" y="1066800"/>
              <a:ext cx="1686957" cy="631195"/>
            </a:xfrm>
            <a:prstGeom prst="bentConnector3">
              <a:avLst>
                <a:gd name="adj1" fmla="val 16643"/>
              </a:avLst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 rot="10800000">
              <a:off x="537046" y="1712063"/>
              <a:ext cx="396931" cy="3289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TextBox 48"/>
            <p:cNvSpPr txBox="1"/>
            <p:nvPr/>
          </p:nvSpPr>
          <p:spPr>
            <a:xfrm>
              <a:off x="2594446" y="759871"/>
              <a:ext cx="5334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ON</a:t>
              </a:r>
              <a:endParaRPr lang="en-US" sz="11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661247" y="1445671"/>
              <a:ext cx="849865" cy="311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OFF</a:t>
              </a:r>
              <a:endParaRPr lang="en-US" sz="11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756244" y="1445671"/>
              <a:ext cx="767833" cy="311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OFF</a:t>
              </a:r>
              <a:endParaRPr lang="en-US" sz="11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41846" y="759871"/>
              <a:ext cx="5334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ON</a:t>
              </a:r>
              <a:endParaRPr lang="en-US" sz="1100" dirty="0"/>
            </a:p>
          </p:txBody>
        </p:sp>
        <p:cxnSp>
          <p:nvCxnSpPr>
            <p:cNvPr id="53" name="Straight Arrow Connector 52"/>
            <p:cNvCxnSpPr/>
            <p:nvPr/>
          </p:nvCxnSpPr>
          <p:spPr bwMode="auto">
            <a:xfrm>
              <a:off x="918046" y="2360071"/>
              <a:ext cx="1710396" cy="1588"/>
            </a:xfrm>
            <a:prstGeom prst="straightConnector1">
              <a:avLst/>
            </a:prstGeom>
            <a:ln>
              <a:headEnd type="arrow" w="lg" len="lg"/>
              <a:tailEnd type="arrow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 bwMode="auto">
            <a:xfrm rot="5400000">
              <a:off x="489776" y="2207675"/>
              <a:ext cx="914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 rot="5400000">
              <a:off x="2214240" y="2130677"/>
              <a:ext cx="914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" name="TextBox 55"/>
            <p:cNvSpPr txBox="1"/>
            <p:nvPr/>
          </p:nvSpPr>
          <p:spPr>
            <a:xfrm>
              <a:off x="1299046" y="2283871"/>
              <a:ext cx="9144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0.02 s</a:t>
              </a:r>
              <a:endParaRPr lang="en-US" sz="1600" dirty="0"/>
            </a:p>
          </p:txBody>
        </p:sp>
        <p:cxnSp>
          <p:nvCxnSpPr>
            <p:cNvPr id="57" name="Straight Arrow Connector 56"/>
            <p:cNvCxnSpPr/>
            <p:nvPr/>
          </p:nvCxnSpPr>
          <p:spPr bwMode="auto">
            <a:xfrm flipV="1">
              <a:off x="994403" y="1902871"/>
              <a:ext cx="380843" cy="4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 bwMode="auto">
            <a:xfrm rot="5400000">
              <a:off x="1107752" y="1940177"/>
              <a:ext cx="533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9" name="TextBox 58"/>
            <p:cNvSpPr txBox="1"/>
            <p:nvPr/>
          </p:nvSpPr>
          <p:spPr>
            <a:xfrm>
              <a:off x="783988" y="1962338"/>
              <a:ext cx="83820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2000us</a:t>
              </a:r>
              <a:endParaRPr lang="en-US" sz="1100" dirty="0"/>
            </a:p>
          </p:txBody>
        </p:sp>
        <p:cxnSp>
          <p:nvCxnSpPr>
            <p:cNvPr id="60" name="Straight Arrow Connector 59"/>
            <p:cNvCxnSpPr/>
            <p:nvPr/>
          </p:nvCxnSpPr>
          <p:spPr bwMode="auto">
            <a:xfrm flipV="1">
              <a:off x="2690731" y="1882943"/>
              <a:ext cx="380843" cy="4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 bwMode="auto">
            <a:xfrm rot="5400000">
              <a:off x="2833804" y="2016377"/>
              <a:ext cx="533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2" name="TextBox 61"/>
            <p:cNvSpPr txBox="1"/>
            <p:nvPr/>
          </p:nvSpPr>
          <p:spPr>
            <a:xfrm>
              <a:off x="2499028" y="1923883"/>
              <a:ext cx="896118" cy="31115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2000us</a:t>
              </a:r>
              <a:endParaRPr lang="en-US" sz="1100" dirty="0"/>
            </a:p>
          </p:txBody>
        </p:sp>
        <p:cxnSp>
          <p:nvCxnSpPr>
            <p:cNvPr id="63" name="Straight Connector 62"/>
            <p:cNvCxnSpPr/>
            <p:nvPr/>
          </p:nvCxnSpPr>
          <p:spPr bwMode="auto">
            <a:xfrm rot="5400000">
              <a:off x="4043040" y="2130677"/>
              <a:ext cx="914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Arrow Connector 63"/>
            <p:cNvCxnSpPr/>
            <p:nvPr/>
          </p:nvCxnSpPr>
          <p:spPr bwMode="auto">
            <a:xfrm>
              <a:off x="2670646" y="2360071"/>
              <a:ext cx="1710396" cy="1588"/>
            </a:xfrm>
            <a:prstGeom prst="straightConnector1">
              <a:avLst/>
            </a:prstGeom>
            <a:ln>
              <a:headEnd type="arrow" w="lg" len="lg"/>
              <a:tailEnd type="arrow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3051646" y="2283871"/>
              <a:ext cx="9144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0.02 s</a:t>
              </a:r>
              <a:endParaRPr lang="en-US" sz="1600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295400" y="2895600"/>
            <a:ext cx="3048001" cy="1602329"/>
            <a:chOff x="457200" y="2590800"/>
            <a:chExt cx="3048001" cy="1602329"/>
          </a:xfrm>
        </p:grpSpPr>
        <p:cxnSp>
          <p:nvCxnSpPr>
            <p:cNvPr id="67" name="Straight Connector 66"/>
            <p:cNvCxnSpPr/>
            <p:nvPr/>
          </p:nvCxnSpPr>
          <p:spPr bwMode="auto">
            <a:xfrm rot="5400000" flipH="1" flipV="1">
              <a:off x="496292" y="3126616"/>
              <a:ext cx="530687" cy="1586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Elbow Connector 67"/>
            <p:cNvCxnSpPr/>
            <p:nvPr/>
          </p:nvCxnSpPr>
          <p:spPr bwMode="auto">
            <a:xfrm>
              <a:off x="761635" y="2860683"/>
              <a:ext cx="630658" cy="498913"/>
            </a:xfrm>
            <a:prstGeom prst="bentConnector3">
              <a:avLst>
                <a:gd name="adj1" fmla="val 18771"/>
              </a:avLst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Elbow Connector 68"/>
            <p:cNvCxnSpPr/>
            <p:nvPr/>
          </p:nvCxnSpPr>
          <p:spPr bwMode="auto">
            <a:xfrm flipV="1">
              <a:off x="1392293" y="2847065"/>
              <a:ext cx="876650" cy="512531"/>
            </a:xfrm>
            <a:prstGeom prst="bentConnector3">
              <a:avLst>
                <a:gd name="adj1" fmla="val 80769"/>
              </a:avLst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Elbow Connector 69"/>
            <p:cNvCxnSpPr/>
            <p:nvPr/>
          </p:nvCxnSpPr>
          <p:spPr bwMode="auto">
            <a:xfrm>
              <a:off x="2193636" y="2842041"/>
              <a:ext cx="1293850" cy="530687"/>
            </a:xfrm>
            <a:prstGeom prst="bentConnector3">
              <a:avLst>
                <a:gd name="adj1" fmla="val 3596"/>
              </a:avLst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 bwMode="auto">
            <a:xfrm rot="10800000">
              <a:off x="457200" y="3391370"/>
              <a:ext cx="304435" cy="2765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2" name="TextBox 71"/>
            <p:cNvSpPr txBox="1"/>
            <p:nvPr/>
          </p:nvSpPr>
          <p:spPr>
            <a:xfrm>
              <a:off x="1981200" y="2590800"/>
              <a:ext cx="409103" cy="219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ON</a:t>
              </a:r>
              <a:endParaRPr lang="en-US" sz="11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853378" y="3167397"/>
              <a:ext cx="6518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OFF</a:t>
              </a:r>
              <a:endParaRPr lang="en-US" sz="11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392292" y="3167397"/>
              <a:ext cx="588907" cy="261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OFF</a:t>
              </a:r>
              <a:endParaRPr lang="en-US" sz="11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85800" y="2590800"/>
              <a:ext cx="409103" cy="219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ON</a:t>
              </a:r>
              <a:endParaRPr lang="en-US" sz="1100" dirty="0"/>
            </a:p>
          </p:txBody>
        </p:sp>
        <p:cxnSp>
          <p:nvCxnSpPr>
            <p:cNvPr id="76" name="Straight Arrow Connector 75"/>
            <p:cNvCxnSpPr/>
            <p:nvPr/>
          </p:nvCxnSpPr>
          <p:spPr bwMode="auto">
            <a:xfrm>
              <a:off x="749417" y="3936193"/>
              <a:ext cx="1311827" cy="1335"/>
            </a:xfrm>
            <a:prstGeom prst="straightConnector1">
              <a:avLst/>
            </a:prstGeom>
            <a:ln>
              <a:headEnd type="arrow" w="lg" len="lg"/>
              <a:tailEnd type="arrow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 bwMode="auto">
            <a:xfrm rot="5400000">
              <a:off x="387207" y="3808122"/>
              <a:ext cx="768796" cy="121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 bwMode="auto">
            <a:xfrm rot="5400000">
              <a:off x="1709824" y="3743385"/>
              <a:ext cx="768796" cy="121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9" name="TextBox 78"/>
            <p:cNvSpPr txBox="1"/>
            <p:nvPr/>
          </p:nvSpPr>
          <p:spPr>
            <a:xfrm>
              <a:off x="1041633" y="3872126"/>
              <a:ext cx="701320" cy="2846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0.02 s</a:t>
              </a:r>
              <a:endParaRPr lang="en-US" sz="1600" dirty="0"/>
            </a:p>
          </p:txBody>
        </p:sp>
        <p:cxnSp>
          <p:nvCxnSpPr>
            <p:cNvPr id="80" name="Straight Arrow Connector 79"/>
            <p:cNvCxnSpPr/>
            <p:nvPr/>
          </p:nvCxnSpPr>
          <p:spPr bwMode="auto">
            <a:xfrm flipV="1">
              <a:off x="685800" y="3505200"/>
              <a:ext cx="304800" cy="4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 bwMode="auto">
            <a:xfrm rot="5400000">
              <a:off x="690777" y="3576423"/>
              <a:ext cx="448464" cy="121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2" name="TextBox 81"/>
            <p:cNvSpPr txBox="1"/>
            <p:nvPr/>
          </p:nvSpPr>
          <p:spPr>
            <a:xfrm>
              <a:off x="646598" y="3601793"/>
              <a:ext cx="64287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700us</a:t>
              </a:r>
              <a:endParaRPr lang="en-US" sz="1100" dirty="0"/>
            </a:p>
          </p:txBody>
        </p:sp>
        <p:cxnSp>
          <p:nvCxnSpPr>
            <p:cNvPr id="83" name="Straight Arrow Connector 82"/>
            <p:cNvCxnSpPr/>
            <p:nvPr/>
          </p:nvCxnSpPr>
          <p:spPr bwMode="auto">
            <a:xfrm flipV="1">
              <a:off x="2051540" y="3505200"/>
              <a:ext cx="292096" cy="3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 bwMode="auto">
            <a:xfrm rot="5400000">
              <a:off x="2061159" y="3647285"/>
              <a:ext cx="448464" cy="121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5" name="TextBox 84"/>
            <p:cNvSpPr txBox="1"/>
            <p:nvPr/>
          </p:nvSpPr>
          <p:spPr>
            <a:xfrm>
              <a:off x="1961987" y="3569461"/>
              <a:ext cx="68729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700us</a:t>
              </a:r>
              <a:endParaRPr lang="en-US" sz="1100" dirty="0"/>
            </a:p>
          </p:txBody>
        </p:sp>
        <p:cxnSp>
          <p:nvCxnSpPr>
            <p:cNvPr id="86" name="Straight Connector 85"/>
            <p:cNvCxnSpPr/>
            <p:nvPr/>
          </p:nvCxnSpPr>
          <p:spPr bwMode="auto">
            <a:xfrm rot="5400000">
              <a:off x="3112465" y="3743385"/>
              <a:ext cx="768796" cy="121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 bwMode="auto">
            <a:xfrm>
              <a:off x="2093613" y="3936193"/>
              <a:ext cx="1311827" cy="1335"/>
            </a:xfrm>
            <a:prstGeom prst="straightConnector1">
              <a:avLst/>
            </a:prstGeom>
            <a:ln>
              <a:headEnd type="arrow" w="lg" len="lg"/>
              <a:tailEnd type="arrow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2385830" y="3872126"/>
              <a:ext cx="701320" cy="2846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0.02 s</a:t>
              </a:r>
              <a:endParaRPr lang="en-US" sz="1600" dirty="0"/>
            </a:p>
          </p:txBody>
        </p:sp>
      </p:grpSp>
      <p:cxnSp>
        <p:nvCxnSpPr>
          <p:cNvPr id="90" name="Straight Connector 89"/>
          <p:cNvCxnSpPr/>
          <p:nvPr/>
        </p:nvCxnSpPr>
        <p:spPr bwMode="auto">
          <a:xfrm rot="10800000" flipH="1">
            <a:off x="1143000" y="2743200"/>
            <a:ext cx="33528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sp>
        <p:nvSpPr>
          <p:cNvPr id="91" name="Rounded Rectangle 90"/>
          <p:cNvSpPr/>
          <p:nvPr/>
        </p:nvSpPr>
        <p:spPr bwMode="auto">
          <a:xfrm>
            <a:off x="152400" y="1371601"/>
            <a:ext cx="762000" cy="994767"/>
          </a:xfrm>
          <a:prstGeom prst="round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1</a:t>
            </a:r>
            <a:r>
              <a:rPr lang="en-US" sz="1800" baseline="30000" dirty="0" smtClean="0"/>
              <a:t>st</a:t>
            </a:r>
            <a:endParaRPr lang="en-US" sz="1800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rPr>
              <a:t>2 Sec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92" name="Rounded Rectangle 91"/>
          <p:cNvSpPr/>
          <p:nvPr/>
        </p:nvSpPr>
        <p:spPr bwMode="auto">
          <a:xfrm>
            <a:off x="228600" y="3276600"/>
            <a:ext cx="762000" cy="994767"/>
          </a:xfrm>
          <a:prstGeom prst="round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smtClean="0"/>
              <a:t>2 </a:t>
            </a:r>
            <a:r>
              <a:rPr lang="en-US" sz="1800" baseline="30000" dirty="0" smtClean="0"/>
              <a:t>nd</a:t>
            </a:r>
            <a:r>
              <a:rPr lang="en-US" sz="1800" dirty="0" smtClean="0"/>
              <a:t>   </a:t>
            </a:r>
          </a:p>
          <a:p>
            <a:endParaRPr lang="en-US" sz="1800" dirty="0" smtClean="0"/>
          </a:p>
          <a:p>
            <a:r>
              <a:rPr lang="en-US" sz="1800" dirty="0" smtClean="0"/>
              <a:t>2 Sec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cxnSp>
        <p:nvCxnSpPr>
          <p:cNvPr id="94" name="Straight Connector 93"/>
          <p:cNvCxnSpPr/>
          <p:nvPr/>
        </p:nvCxnSpPr>
        <p:spPr bwMode="auto">
          <a:xfrm rot="10800000" flipH="1">
            <a:off x="1143001" y="4495800"/>
            <a:ext cx="33528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sp>
        <p:nvSpPr>
          <p:cNvPr id="95" name="Rounded Rectangle 94"/>
          <p:cNvSpPr/>
          <p:nvPr/>
        </p:nvSpPr>
        <p:spPr bwMode="auto">
          <a:xfrm>
            <a:off x="152400" y="5029200"/>
            <a:ext cx="838200" cy="715089"/>
          </a:xfrm>
          <a:prstGeom prst="round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smtClean="0"/>
              <a:t>After </a:t>
            </a:r>
          </a:p>
          <a:p>
            <a:r>
              <a:rPr lang="en-US" sz="1800" dirty="0" smtClean="0"/>
              <a:t>4 Sec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96" name="Right Brace 95"/>
          <p:cNvSpPr/>
          <p:nvPr/>
        </p:nvSpPr>
        <p:spPr bwMode="auto">
          <a:xfrm>
            <a:off x="4495800" y="1066800"/>
            <a:ext cx="381000" cy="5181600"/>
          </a:xfrm>
          <a:prstGeom prst="rightBrac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cxnSp>
        <p:nvCxnSpPr>
          <p:cNvPr id="100" name="Straight Arrow Connector 99"/>
          <p:cNvCxnSpPr/>
          <p:nvPr/>
        </p:nvCxnSpPr>
        <p:spPr bwMode="auto">
          <a:xfrm rot="5400000" flipH="1" flipV="1">
            <a:off x="4039394" y="2590006"/>
            <a:ext cx="21336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104" name="Straight Arrow Connector 103"/>
          <p:cNvCxnSpPr/>
          <p:nvPr/>
        </p:nvCxnSpPr>
        <p:spPr bwMode="auto">
          <a:xfrm>
            <a:off x="4876800" y="3657600"/>
            <a:ext cx="2286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arrow"/>
          </a:ln>
          <a:effectLst/>
        </p:spPr>
      </p:cxnSp>
      <p:pic>
        <p:nvPicPr>
          <p:cNvPr id="107" name="Picture 2" descr="C:\Users\ZenTill\Desktop\FPGA_Workshop\images (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95868" y="1905000"/>
            <a:ext cx="2043332" cy="236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609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4770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C:\Users\ZenTill\Desktop\FPGA_Workshop\images (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00555" y="5562600"/>
            <a:ext cx="1091045" cy="1143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762000" y="0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defRPr/>
            </a:pPr>
            <a:r>
              <a:rPr lang="en-US" sz="3200" b="1" kern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 to Generate timing pulses 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6400800" y="1143000"/>
            <a:ext cx="25146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  <a:latin typeface="Georgia" pitchFamily="18" charset="0"/>
              </a:rPr>
              <a:t>Count Value = 19999</a:t>
            </a:r>
          </a:p>
          <a:p>
            <a:r>
              <a:rPr lang="en-US" sz="1600" dirty="0" smtClean="0">
                <a:solidFill>
                  <a:srgbClr val="008000"/>
                </a:solidFill>
                <a:latin typeface="Georgia" pitchFamily="18" charset="0"/>
              </a:rPr>
              <a:t>Number of bits =15</a:t>
            </a:r>
          </a:p>
          <a:p>
            <a:r>
              <a:rPr lang="en-US" sz="1600" dirty="0" smtClean="0">
                <a:solidFill>
                  <a:srgbClr val="008000"/>
                </a:solidFill>
                <a:latin typeface="Georgia" pitchFamily="18" charset="0"/>
              </a:rPr>
              <a:t>Explicit period = 1e-6 s</a:t>
            </a:r>
            <a:endParaRPr lang="en-US" sz="1600" dirty="0">
              <a:solidFill>
                <a:srgbClr val="008000"/>
              </a:solidFill>
              <a:latin typeface="Georgia" pitchFamily="18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457200" y="914402"/>
            <a:ext cx="4876799" cy="1938008"/>
            <a:chOff x="457200" y="914402"/>
            <a:chExt cx="4876799" cy="1938008"/>
          </a:xfrm>
        </p:grpSpPr>
        <p:grpSp>
          <p:nvGrpSpPr>
            <p:cNvPr id="89" name="Group 88"/>
            <p:cNvGrpSpPr/>
            <p:nvPr/>
          </p:nvGrpSpPr>
          <p:grpSpPr>
            <a:xfrm>
              <a:off x="1131390" y="914402"/>
              <a:ext cx="4202609" cy="1938008"/>
              <a:chOff x="532606" y="4355862"/>
              <a:chExt cx="1600994" cy="836867"/>
            </a:xfrm>
          </p:grpSpPr>
          <p:grpSp>
            <p:nvGrpSpPr>
              <p:cNvPr id="93" name="Group 6"/>
              <p:cNvGrpSpPr/>
              <p:nvPr/>
            </p:nvGrpSpPr>
            <p:grpSpPr>
              <a:xfrm>
                <a:off x="609600" y="4507468"/>
                <a:ext cx="381794" cy="457994"/>
                <a:chOff x="762000" y="3352800"/>
                <a:chExt cx="381794" cy="457994"/>
              </a:xfrm>
            </p:grpSpPr>
            <p:cxnSp>
              <p:nvCxnSpPr>
                <p:cNvPr id="114" name="Straight Connector 113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5" name="Straight Connector 114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97" name="Straight Connector 96"/>
              <p:cNvCxnSpPr/>
              <p:nvPr/>
            </p:nvCxnSpPr>
            <p:spPr bwMode="auto">
              <a:xfrm rot="10800000">
                <a:off x="533400" y="4964668"/>
                <a:ext cx="16002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</p:cxnSp>
          <p:grpSp>
            <p:nvGrpSpPr>
              <p:cNvPr id="98" name="Group 10"/>
              <p:cNvGrpSpPr/>
              <p:nvPr/>
            </p:nvGrpSpPr>
            <p:grpSpPr>
              <a:xfrm>
                <a:off x="989806" y="4506674"/>
                <a:ext cx="381794" cy="457994"/>
                <a:chOff x="762000" y="3352800"/>
                <a:chExt cx="381794" cy="457994"/>
              </a:xfrm>
            </p:grpSpPr>
            <p:cxnSp>
              <p:nvCxnSpPr>
                <p:cNvPr id="112" name="Straight Connector 111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3" name="Straight Connector 112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99" name="Group 13"/>
              <p:cNvGrpSpPr/>
              <p:nvPr/>
            </p:nvGrpSpPr>
            <p:grpSpPr>
              <a:xfrm>
                <a:off x="1370806" y="4506674"/>
                <a:ext cx="381794" cy="457994"/>
                <a:chOff x="762000" y="3352800"/>
                <a:chExt cx="381794" cy="457994"/>
              </a:xfrm>
            </p:grpSpPr>
            <p:cxnSp>
              <p:nvCxnSpPr>
                <p:cNvPr id="110" name="Straight Connector 109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1" name="Straight Connector 110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01" name="Straight Connector 100"/>
              <p:cNvCxnSpPr/>
              <p:nvPr/>
            </p:nvCxnSpPr>
            <p:spPr bwMode="auto">
              <a:xfrm rot="5400000" flipH="1" flipV="1">
                <a:off x="228600" y="4659868"/>
                <a:ext cx="6096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02" name="Straight Connector 101"/>
              <p:cNvCxnSpPr/>
              <p:nvPr/>
            </p:nvCxnSpPr>
            <p:spPr bwMode="auto">
              <a:xfrm>
                <a:off x="533400" y="4505880"/>
                <a:ext cx="15240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3" name="TextBox 102"/>
              <p:cNvSpPr txBox="1"/>
              <p:nvPr/>
            </p:nvSpPr>
            <p:spPr>
              <a:xfrm>
                <a:off x="624114" y="4400096"/>
                <a:ext cx="1143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Count Value</a:t>
                </a:r>
                <a:endParaRPr lang="en-US" sz="1100" dirty="0"/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814286" y="4849429"/>
                <a:ext cx="304800" cy="146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0</a:t>
                </a:r>
                <a:endParaRPr lang="en-US" sz="1600" dirty="0"/>
              </a:p>
            </p:txBody>
          </p:sp>
          <p:cxnSp>
            <p:nvCxnSpPr>
              <p:cNvPr id="106" name="Straight Connector 105"/>
              <p:cNvCxnSpPr/>
              <p:nvPr/>
            </p:nvCxnSpPr>
            <p:spPr bwMode="auto">
              <a:xfrm rot="10800000" flipV="1">
                <a:off x="972458" y="5013955"/>
                <a:ext cx="406400" cy="0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08" name="TextBox 107"/>
              <p:cNvSpPr txBox="1"/>
              <p:nvPr/>
            </p:nvSpPr>
            <p:spPr>
              <a:xfrm>
                <a:off x="1041233" y="4981050"/>
                <a:ext cx="261257" cy="1129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0.02 s</a:t>
                </a:r>
                <a:endParaRPr lang="en-US" sz="1100" dirty="0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769257" y="5079761"/>
                <a:ext cx="841829" cy="112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Time Period of saw tooth</a:t>
                </a:r>
                <a:endParaRPr lang="en-US" sz="1100" dirty="0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>
              <a:off x="457200" y="1905000"/>
              <a:ext cx="1219994" cy="718810"/>
              <a:chOff x="457200" y="1905000"/>
              <a:chExt cx="1219994" cy="718810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457200" y="2362200"/>
                <a:ext cx="12192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Each step is 1 us</a:t>
                </a:r>
                <a:endParaRPr lang="en-US" sz="1100" dirty="0"/>
              </a:p>
            </p:txBody>
          </p:sp>
          <p:grpSp>
            <p:nvGrpSpPr>
              <p:cNvPr id="124" name="Group 123"/>
              <p:cNvGrpSpPr/>
              <p:nvPr/>
            </p:nvGrpSpPr>
            <p:grpSpPr>
              <a:xfrm>
                <a:off x="838200" y="1905000"/>
                <a:ext cx="838994" cy="457994"/>
                <a:chOff x="913605" y="1855037"/>
                <a:chExt cx="838994" cy="457994"/>
              </a:xfrm>
            </p:grpSpPr>
            <p:cxnSp>
              <p:nvCxnSpPr>
                <p:cNvPr id="118" name="Straight Arrow Connector 117"/>
                <p:cNvCxnSpPr/>
                <p:nvPr/>
              </p:nvCxnSpPr>
              <p:spPr bwMode="auto">
                <a:xfrm>
                  <a:off x="914399" y="1855037"/>
                  <a:ext cx="838200" cy="1588"/>
                </a:xfrm>
                <a:prstGeom prst="straightConnector1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122" name="Straight Connector 121"/>
                <p:cNvCxnSpPr/>
                <p:nvPr/>
              </p:nvCxnSpPr>
              <p:spPr bwMode="auto">
                <a:xfrm rot="5400000">
                  <a:off x="685799" y="2083637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oval" w="med" len="med"/>
                </a:ln>
                <a:effectLst/>
              </p:spPr>
            </p:cxnSp>
          </p:grpSp>
        </p:grpSp>
      </p:grpSp>
      <p:grpSp>
        <p:nvGrpSpPr>
          <p:cNvPr id="202" name="Group 201"/>
          <p:cNvGrpSpPr/>
          <p:nvPr/>
        </p:nvGrpSpPr>
        <p:grpSpPr>
          <a:xfrm>
            <a:off x="302716" y="2862591"/>
            <a:ext cx="5040808" cy="1938009"/>
            <a:chOff x="302716" y="2933533"/>
            <a:chExt cx="5040808" cy="1938009"/>
          </a:xfrm>
        </p:grpSpPr>
        <p:grpSp>
          <p:nvGrpSpPr>
            <p:cNvPr id="134" name="Group 6"/>
            <p:cNvGrpSpPr/>
            <p:nvPr/>
          </p:nvGrpSpPr>
          <p:grpSpPr>
            <a:xfrm>
              <a:off x="1343025" y="3284621"/>
              <a:ext cx="1002209" cy="1060618"/>
              <a:chOff x="762000" y="3352800"/>
              <a:chExt cx="381794" cy="457994"/>
            </a:xfrm>
          </p:grpSpPr>
          <p:cxnSp>
            <p:nvCxnSpPr>
              <p:cNvPr id="149" name="Straight Connector 148"/>
              <p:cNvCxnSpPr/>
              <p:nvPr/>
            </p:nvCxnSpPr>
            <p:spPr bwMode="auto">
              <a:xfrm rot="5400000" flipH="1" flipV="1">
                <a:off x="723900" y="3390900"/>
                <a:ext cx="457200" cy="381000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0" name="Straight Connector 149"/>
              <p:cNvCxnSpPr/>
              <p:nvPr/>
            </p:nvCxnSpPr>
            <p:spPr bwMode="auto">
              <a:xfrm rot="5400000">
                <a:off x="914400" y="3581400"/>
                <a:ext cx="4572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35" name="Straight Connector 134"/>
            <p:cNvCxnSpPr/>
            <p:nvPr/>
          </p:nvCxnSpPr>
          <p:spPr bwMode="auto">
            <a:xfrm rot="10800000">
              <a:off x="1143000" y="4343400"/>
              <a:ext cx="4200524" cy="3677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grpSp>
          <p:nvGrpSpPr>
            <p:cNvPr id="136" name="Group 10"/>
            <p:cNvGrpSpPr/>
            <p:nvPr/>
          </p:nvGrpSpPr>
          <p:grpSpPr>
            <a:xfrm>
              <a:off x="2341066" y="3282782"/>
              <a:ext cx="1002209" cy="1060618"/>
              <a:chOff x="762000" y="3352800"/>
              <a:chExt cx="381794" cy="457994"/>
            </a:xfrm>
          </p:grpSpPr>
          <p:cxnSp>
            <p:nvCxnSpPr>
              <p:cNvPr id="147" name="Straight Connector 146"/>
              <p:cNvCxnSpPr/>
              <p:nvPr/>
            </p:nvCxnSpPr>
            <p:spPr bwMode="auto">
              <a:xfrm rot="5400000" flipH="1" flipV="1">
                <a:off x="723900" y="3390900"/>
                <a:ext cx="457200" cy="381000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Straight Connector 147"/>
              <p:cNvCxnSpPr/>
              <p:nvPr/>
            </p:nvCxnSpPr>
            <p:spPr bwMode="auto">
              <a:xfrm rot="5400000">
                <a:off x="914400" y="3581400"/>
                <a:ext cx="4572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37" name="Group 13"/>
            <p:cNvGrpSpPr/>
            <p:nvPr/>
          </p:nvGrpSpPr>
          <p:grpSpPr>
            <a:xfrm>
              <a:off x="3341190" y="3282782"/>
              <a:ext cx="1002209" cy="1060618"/>
              <a:chOff x="762000" y="3352800"/>
              <a:chExt cx="381794" cy="457994"/>
            </a:xfrm>
          </p:grpSpPr>
          <p:cxnSp>
            <p:nvCxnSpPr>
              <p:cNvPr id="145" name="Straight Connector 144"/>
              <p:cNvCxnSpPr/>
              <p:nvPr/>
            </p:nvCxnSpPr>
            <p:spPr bwMode="auto">
              <a:xfrm rot="5400000" flipH="1" flipV="1">
                <a:off x="723900" y="3390900"/>
                <a:ext cx="457200" cy="381000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6" name="Straight Connector 145"/>
              <p:cNvCxnSpPr/>
              <p:nvPr/>
            </p:nvCxnSpPr>
            <p:spPr bwMode="auto">
              <a:xfrm rot="5400000">
                <a:off x="914400" y="3581400"/>
                <a:ext cx="4572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38" name="Straight Connector 137"/>
            <p:cNvCxnSpPr/>
            <p:nvPr/>
          </p:nvCxnSpPr>
          <p:spPr bwMode="auto">
            <a:xfrm rot="5400000" flipH="1" flipV="1">
              <a:off x="437147" y="3637302"/>
              <a:ext cx="1411706" cy="416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39" name="Straight Connector 138"/>
            <p:cNvCxnSpPr/>
            <p:nvPr/>
          </p:nvCxnSpPr>
          <p:spPr bwMode="auto">
            <a:xfrm>
              <a:off x="1143000" y="3280943"/>
              <a:ext cx="4000499" cy="3677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0" name="TextBox 139"/>
            <p:cNvSpPr txBox="1"/>
            <p:nvPr/>
          </p:nvSpPr>
          <p:spPr>
            <a:xfrm>
              <a:off x="1381124" y="3035970"/>
              <a:ext cx="30003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Count Value = 19999</a:t>
              </a:r>
              <a:endParaRPr lang="en-US" sz="1100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505325" y="4076526"/>
              <a:ext cx="8001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0</a:t>
              </a:r>
              <a:endParaRPr lang="en-US" sz="1600" dirty="0"/>
            </a:p>
          </p:txBody>
        </p:sp>
        <p:cxnSp>
          <p:nvCxnSpPr>
            <p:cNvPr id="142" name="Straight Connector 141"/>
            <p:cNvCxnSpPr/>
            <p:nvPr/>
          </p:nvCxnSpPr>
          <p:spPr bwMode="auto">
            <a:xfrm rot="10800000" flipV="1">
              <a:off x="2295527" y="4457539"/>
              <a:ext cx="1066800" cy="0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143" name="TextBox 142"/>
            <p:cNvSpPr txBox="1"/>
            <p:nvPr/>
          </p:nvSpPr>
          <p:spPr>
            <a:xfrm>
              <a:off x="2476061" y="4381338"/>
              <a:ext cx="685799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0.02 s</a:t>
              </a:r>
              <a:endParaRPr lang="en-US" sz="11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762125" y="4609932"/>
              <a:ext cx="2209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Time Period of saw tooth</a:t>
              </a:r>
              <a:endParaRPr lang="en-US" sz="1100" dirty="0"/>
            </a:p>
          </p:txBody>
        </p:sp>
        <p:cxnSp>
          <p:nvCxnSpPr>
            <p:cNvPr id="152" name="Straight Connector 151"/>
            <p:cNvCxnSpPr/>
            <p:nvPr/>
          </p:nvCxnSpPr>
          <p:spPr bwMode="auto">
            <a:xfrm>
              <a:off x="1140916" y="4076533"/>
              <a:ext cx="41910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4" name="TextBox 153"/>
            <p:cNvSpPr txBox="1"/>
            <p:nvPr/>
          </p:nvSpPr>
          <p:spPr>
            <a:xfrm>
              <a:off x="302716" y="4043523"/>
              <a:ext cx="685799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2000</a:t>
              </a:r>
              <a:endParaRPr lang="en-US" sz="1100" dirty="0"/>
            </a:p>
          </p:txBody>
        </p:sp>
      </p:grpSp>
      <p:cxnSp>
        <p:nvCxnSpPr>
          <p:cNvPr id="158" name="Straight Connector 157"/>
          <p:cNvCxnSpPr/>
          <p:nvPr/>
        </p:nvCxnSpPr>
        <p:spPr bwMode="auto">
          <a:xfrm rot="5400000">
            <a:off x="18966" y="4456906"/>
            <a:ext cx="3124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/>
          <p:cNvCxnSpPr/>
          <p:nvPr/>
        </p:nvCxnSpPr>
        <p:spPr bwMode="auto">
          <a:xfrm rot="5400000">
            <a:off x="-189706" y="4456906"/>
            <a:ext cx="3124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03" name="Right Brace 202"/>
          <p:cNvSpPr/>
          <p:nvPr/>
        </p:nvSpPr>
        <p:spPr bwMode="auto">
          <a:xfrm>
            <a:off x="5486400" y="3200400"/>
            <a:ext cx="762000" cy="2895600"/>
          </a:xfrm>
          <a:prstGeom prst="rightBrace">
            <a:avLst>
              <a:gd name="adj1" fmla="val 64999"/>
              <a:gd name="adj2" fmla="val 50439"/>
            </a:avLst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cxnSp>
        <p:nvCxnSpPr>
          <p:cNvPr id="209" name="Straight Arrow Connector 208"/>
          <p:cNvCxnSpPr/>
          <p:nvPr/>
        </p:nvCxnSpPr>
        <p:spPr bwMode="auto">
          <a:xfrm>
            <a:off x="6400800" y="4648200"/>
            <a:ext cx="4572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0" name="TextBox 209"/>
          <p:cNvSpPr txBox="1"/>
          <p:nvPr/>
        </p:nvSpPr>
        <p:spPr>
          <a:xfrm>
            <a:off x="6400800" y="3962400"/>
            <a:ext cx="25146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  <a:latin typeface="Georgia" pitchFamily="18" charset="0"/>
              </a:rPr>
              <a:t>Similarly do it for  700 us Pulse </a:t>
            </a:r>
          </a:p>
          <a:p>
            <a:r>
              <a:rPr lang="en-US" sz="1600" dirty="0" smtClean="0">
                <a:solidFill>
                  <a:srgbClr val="008000"/>
                </a:solidFill>
                <a:latin typeface="Georgia" pitchFamily="18" charset="0"/>
              </a:rPr>
              <a:t>&amp; </a:t>
            </a:r>
          </a:p>
          <a:p>
            <a:r>
              <a:rPr lang="en-US" sz="1600" dirty="0" smtClean="0">
                <a:solidFill>
                  <a:srgbClr val="008000"/>
                </a:solidFill>
                <a:latin typeface="Georgia" pitchFamily="18" charset="0"/>
              </a:rPr>
              <a:t>Your speed control signal</a:t>
            </a:r>
            <a:endParaRPr lang="en-US" sz="1600" dirty="0">
              <a:solidFill>
                <a:srgbClr val="008000"/>
              </a:solidFill>
              <a:latin typeface="Georgia" pitchFamily="18" charset="0"/>
            </a:endParaRPr>
          </a:p>
        </p:txBody>
      </p:sp>
      <p:grpSp>
        <p:nvGrpSpPr>
          <p:cNvPr id="212" name="Group 211"/>
          <p:cNvGrpSpPr/>
          <p:nvPr/>
        </p:nvGrpSpPr>
        <p:grpSpPr>
          <a:xfrm>
            <a:off x="1094936" y="4586068"/>
            <a:ext cx="4200524" cy="1923942"/>
            <a:chOff x="1094936" y="4586068"/>
            <a:chExt cx="4200524" cy="1923942"/>
          </a:xfrm>
        </p:grpSpPr>
        <p:cxnSp>
          <p:nvCxnSpPr>
            <p:cNvPr id="155" name="Straight Connector 154"/>
            <p:cNvCxnSpPr/>
            <p:nvPr/>
          </p:nvCxnSpPr>
          <p:spPr bwMode="auto">
            <a:xfrm rot="10800000">
              <a:off x="1094936" y="6005732"/>
              <a:ext cx="4200524" cy="3677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156" name="Straight Connector 155"/>
            <p:cNvCxnSpPr/>
            <p:nvPr/>
          </p:nvCxnSpPr>
          <p:spPr bwMode="auto">
            <a:xfrm rot="5400000" flipH="1" flipV="1">
              <a:off x="425163" y="5289837"/>
              <a:ext cx="1411706" cy="416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grpSp>
          <p:nvGrpSpPr>
            <p:cNvPr id="181" name="Group 180"/>
            <p:cNvGrpSpPr/>
            <p:nvPr/>
          </p:nvGrpSpPr>
          <p:grpSpPr>
            <a:xfrm>
              <a:off x="3338732" y="5542672"/>
              <a:ext cx="228600" cy="463060"/>
              <a:chOff x="4828736" y="5181600"/>
              <a:chExt cx="228600" cy="463060"/>
            </a:xfrm>
          </p:grpSpPr>
          <p:cxnSp>
            <p:nvCxnSpPr>
              <p:cNvPr id="178" name="Straight Connector 177"/>
              <p:cNvCxnSpPr/>
              <p:nvPr/>
            </p:nvCxnSpPr>
            <p:spPr bwMode="auto">
              <a:xfrm>
                <a:off x="4828736" y="5187460"/>
                <a:ext cx="2286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9" name="Straight Connector 178"/>
              <p:cNvCxnSpPr/>
              <p:nvPr/>
            </p:nvCxnSpPr>
            <p:spPr bwMode="auto">
              <a:xfrm rot="5400000">
                <a:off x="4801394" y="5409406"/>
                <a:ext cx="4572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" name="Straight Connector 179"/>
              <p:cNvCxnSpPr/>
              <p:nvPr/>
            </p:nvCxnSpPr>
            <p:spPr bwMode="auto">
              <a:xfrm rot="5400000">
                <a:off x="4614998" y="5415266"/>
                <a:ext cx="4572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82" name="Group 181"/>
            <p:cNvGrpSpPr/>
            <p:nvPr/>
          </p:nvGrpSpPr>
          <p:grpSpPr>
            <a:xfrm>
              <a:off x="2328204" y="5542672"/>
              <a:ext cx="228600" cy="463060"/>
              <a:chOff x="4828736" y="5181600"/>
              <a:chExt cx="228600" cy="463060"/>
            </a:xfrm>
          </p:grpSpPr>
          <p:cxnSp>
            <p:nvCxnSpPr>
              <p:cNvPr id="183" name="Straight Connector 182"/>
              <p:cNvCxnSpPr/>
              <p:nvPr/>
            </p:nvCxnSpPr>
            <p:spPr bwMode="auto">
              <a:xfrm>
                <a:off x="4828736" y="5187460"/>
                <a:ext cx="2286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4" name="Straight Connector 183"/>
              <p:cNvCxnSpPr/>
              <p:nvPr/>
            </p:nvCxnSpPr>
            <p:spPr bwMode="auto">
              <a:xfrm rot="5400000">
                <a:off x="4801394" y="5409406"/>
                <a:ext cx="4572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5" name="Straight Connector 184"/>
              <p:cNvCxnSpPr/>
              <p:nvPr/>
            </p:nvCxnSpPr>
            <p:spPr bwMode="auto">
              <a:xfrm rot="5400000">
                <a:off x="4614998" y="5415266"/>
                <a:ext cx="4572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86" name="Group 185"/>
            <p:cNvGrpSpPr/>
            <p:nvPr/>
          </p:nvGrpSpPr>
          <p:grpSpPr>
            <a:xfrm>
              <a:off x="1365740" y="5536812"/>
              <a:ext cx="228600" cy="463060"/>
              <a:chOff x="4828736" y="5181600"/>
              <a:chExt cx="228600" cy="463060"/>
            </a:xfrm>
          </p:grpSpPr>
          <p:cxnSp>
            <p:nvCxnSpPr>
              <p:cNvPr id="187" name="Straight Connector 186"/>
              <p:cNvCxnSpPr/>
              <p:nvPr/>
            </p:nvCxnSpPr>
            <p:spPr bwMode="auto">
              <a:xfrm>
                <a:off x="4828736" y="5187460"/>
                <a:ext cx="2286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8" name="Straight Connector 187"/>
              <p:cNvCxnSpPr/>
              <p:nvPr/>
            </p:nvCxnSpPr>
            <p:spPr bwMode="auto">
              <a:xfrm rot="5400000">
                <a:off x="4801394" y="5409406"/>
                <a:ext cx="4572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9" name="Straight Connector 188"/>
              <p:cNvCxnSpPr/>
              <p:nvPr/>
            </p:nvCxnSpPr>
            <p:spPr bwMode="auto">
              <a:xfrm rot="5400000">
                <a:off x="4614998" y="5415266"/>
                <a:ext cx="457200" cy="1588"/>
              </a:xfrm>
              <a:prstGeom prst="line">
                <a:avLst/>
              </a:prstGeom>
              <a:solidFill>
                <a:srgbClr val="663300">
                  <a:alpha val="0"/>
                </a:srgbClr>
              </a:solidFill>
              <a:ln w="9525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91" name="Straight Connector 190"/>
            <p:cNvCxnSpPr/>
            <p:nvPr/>
          </p:nvCxnSpPr>
          <p:spPr bwMode="auto">
            <a:xfrm>
              <a:off x="2514600" y="6005732"/>
              <a:ext cx="8382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3" name="Straight Connector 192"/>
            <p:cNvCxnSpPr/>
            <p:nvPr/>
          </p:nvCxnSpPr>
          <p:spPr bwMode="auto">
            <a:xfrm>
              <a:off x="1538068" y="6004144"/>
              <a:ext cx="8382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4" name="Straight Connector 193"/>
            <p:cNvCxnSpPr/>
            <p:nvPr/>
          </p:nvCxnSpPr>
          <p:spPr bwMode="auto">
            <a:xfrm>
              <a:off x="3505200" y="6005732"/>
              <a:ext cx="1752600" cy="1406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1" name="TextBox 200"/>
            <p:cNvSpPr txBox="1"/>
            <p:nvPr/>
          </p:nvSpPr>
          <p:spPr>
            <a:xfrm>
              <a:off x="1193800" y="6062990"/>
              <a:ext cx="685799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2000 us</a:t>
              </a:r>
              <a:endParaRPr lang="en-US" sz="1100" dirty="0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1447800" y="6248400"/>
              <a:ext cx="36576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/>
                <a:t>I</a:t>
              </a:r>
              <a:r>
                <a:rPr lang="en-US" sz="1100" baseline="30000" dirty="0" err="1" smtClean="0"/>
                <a:t>st</a:t>
              </a:r>
              <a:r>
                <a:rPr lang="en-US" sz="1100" baseline="30000" dirty="0" smtClean="0"/>
                <a:t>  </a:t>
              </a:r>
              <a:r>
                <a:rPr lang="en-US" sz="1100" dirty="0" smtClean="0"/>
                <a:t>initialization  Signal for 2 seconds to the ESC</a:t>
              </a:r>
              <a:endParaRPr lang="en-US" sz="11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9144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629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C:\Users\ZenTill\Desktop\FPGA_Workshop\images (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48600" y="533400"/>
            <a:ext cx="1091045" cy="1143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762000" y="0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defRPr/>
            </a:pPr>
            <a:r>
              <a:rPr lang="en-US" sz="3200" b="1" kern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 to Sequence the pulses in Time for  </a:t>
            </a:r>
          </a:p>
        </p:txBody>
      </p:sp>
      <p:sp>
        <p:nvSpPr>
          <p:cNvPr id="76" name="Rectangle 75"/>
          <p:cNvSpPr/>
          <p:nvPr/>
        </p:nvSpPr>
        <p:spPr>
          <a:xfrm>
            <a:off x="3657600" y="45720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Initialization</a:t>
            </a:r>
            <a:endParaRPr lang="en-US" dirty="0"/>
          </a:p>
        </p:txBody>
      </p:sp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143000"/>
            <a:ext cx="3952875" cy="2428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9" name="TextBox 78"/>
          <p:cNvSpPr txBox="1"/>
          <p:nvPr/>
        </p:nvSpPr>
        <p:spPr>
          <a:xfrm>
            <a:off x="4495800" y="1143000"/>
            <a:ext cx="25146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  <a:latin typeface="Georgia" pitchFamily="18" charset="0"/>
              </a:rPr>
              <a:t>A_2 -  Counter Setting</a:t>
            </a:r>
          </a:p>
          <a:p>
            <a:r>
              <a:rPr lang="en-US" sz="1600" dirty="0" smtClean="0">
                <a:solidFill>
                  <a:srgbClr val="008000"/>
                </a:solidFill>
                <a:latin typeface="Georgia" pitchFamily="18" charset="0"/>
              </a:rPr>
              <a:t>Explicit period = 2s</a:t>
            </a:r>
          </a:p>
          <a:p>
            <a:r>
              <a:rPr lang="en-US" sz="1600" dirty="0" smtClean="0">
                <a:solidFill>
                  <a:srgbClr val="008000"/>
                </a:solidFill>
                <a:latin typeface="Georgia" pitchFamily="18" charset="0"/>
              </a:rPr>
              <a:t>Number of Bits = 1</a:t>
            </a:r>
          </a:p>
          <a:p>
            <a:r>
              <a:rPr lang="en-US" sz="1600" dirty="0" smtClean="0">
                <a:solidFill>
                  <a:srgbClr val="008000"/>
                </a:solidFill>
                <a:latin typeface="Georgia" pitchFamily="18" charset="0"/>
              </a:rPr>
              <a:t>Free Running Counter </a:t>
            </a:r>
            <a:endParaRPr lang="en-US" sz="1600" dirty="0">
              <a:solidFill>
                <a:srgbClr val="008000"/>
              </a:solidFill>
              <a:latin typeface="Georgia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521200" y="2362200"/>
            <a:ext cx="25146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  <a:latin typeface="Georgia" pitchFamily="18" charset="0"/>
              </a:rPr>
              <a:t>B_4 -  Counter Setting</a:t>
            </a:r>
          </a:p>
          <a:p>
            <a:r>
              <a:rPr lang="en-US" sz="1600" dirty="0" smtClean="0">
                <a:solidFill>
                  <a:srgbClr val="008000"/>
                </a:solidFill>
                <a:latin typeface="Georgia" pitchFamily="18" charset="0"/>
              </a:rPr>
              <a:t>Explicit period = 4s</a:t>
            </a:r>
          </a:p>
          <a:p>
            <a:r>
              <a:rPr lang="en-US" sz="1600" dirty="0" smtClean="0">
                <a:solidFill>
                  <a:srgbClr val="008000"/>
                </a:solidFill>
                <a:latin typeface="Georgia" pitchFamily="18" charset="0"/>
              </a:rPr>
              <a:t>Number of Bits = 1</a:t>
            </a:r>
          </a:p>
          <a:p>
            <a:r>
              <a:rPr lang="en-US" sz="1600" dirty="0" smtClean="0">
                <a:solidFill>
                  <a:srgbClr val="008000"/>
                </a:solidFill>
                <a:latin typeface="Georgia" pitchFamily="18" charset="0"/>
              </a:rPr>
              <a:t>Free Running Counter</a:t>
            </a:r>
            <a:endParaRPr lang="en-US" sz="1600" dirty="0">
              <a:solidFill>
                <a:srgbClr val="008000"/>
              </a:solidFill>
              <a:latin typeface="Georgia" pitchFamily="18" charset="0"/>
            </a:endParaRPr>
          </a:p>
        </p:txBody>
      </p:sp>
      <p:cxnSp>
        <p:nvCxnSpPr>
          <p:cNvPr id="82" name="Straight Connector 81"/>
          <p:cNvCxnSpPr/>
          <p:nvPr/>
        </p:nvCxnSpPr>
        <p:spPr bwMode="auto">
          <a:xfrm rot="10800000">
            <a:off x="381000" y="4543864"/>
            <a:ext cx="4200524" cy="3677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2" name="Straight Connector 91"/>
          <p:cNvCxnSpPr/>
          <p:nvPr/>
        </p:nvCxnSpPr>
        <p:spPr bwMode="auto">
          <a:xfrm>
            <a:off x="406400" y="4114800"/>
            <a:ext cx="5334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93"/>
          <p:cNvCxnSpPr/>
          <p:nvPr/>
        </p:nvCxnSpPr>
        <p:spPr bwMode="auto">
          <a:xfrm rot="5400000">
            <a:off x="191294" y="43299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/>
          <p:cNvCxnSpPr/>
          <p:nvPr/>
        </p:nvCxnSpPr>
        <p:spPr bwMode="auto">
          <a:xfrm rot="5400000">
            <a:off x="686594" y="43426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3" name="Straight Connector 122"/>
          <p:cNvCxnSpPr/>
          <p:nvPr/>
        </p:nvCxnSpPr>
        <p:spPr bwMode="auto">
          <a:xfrm>
            <a:off x="901700" y="4559300"/>
            <a:ext cx="3505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/>
          <p:cNvCxnSpPr/>
          <p:nvPr/>
        </p:nvCxnSpPr>
        <p:spPr bwMode="auto">
          <a:xfrm rot="5400000">
            <a:off x="-913606" y="4990306"/>
            <a:ext cx="26670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sp>
        <p:nvSpPr>
          <p:cNvPr id="90" name="TextBox 89"/>
          <p:cNvSpPr txBox="1"/>
          <p:nvPr/>
        </p:nvSpPr>
        <p:spPr>
          <a:xfrm>
            <a:off x="457200" y="4597400"/>
            <a:ext cx="457200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2s</a:t>
            </a:r>
            <a:endParaRPr lang="en-US" sz="1100" dirty="0"/>
          </a:p>
        </p:txBody>
      </p:sp>
      <p:cxnSp>
        <p:nvCxnSpPr>
          <p:cNvPr id="160" name="Straight Connector 159"/>
          <p:cNvCxnSpPr/>
          <p:nvPr/>
        </p:nvCxnSpPr>
        <p:spPr bwMode="auto">
          <a:xfrm rot="10800000">
            <a:off x="393700" y="5394764"/>
            <a:ext cx="4200524" cy="3677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62" name="Straight Connector 161"/>
          <p:cNvCxnSpPr/>
          <p:nvPr/>
        </p:nvCxnSpPr>
        <p:spPr bwMode="auto">
          <a:xfrm>
            <a:off x="419100" y="4965700"/>
            <a:ext cx="5334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/>
          <p:cNvCxnSpPr/>
          <p:nvPr/>
        </p:nvCxnSpPr>
        <p:spPr bwMode="auto">
          <a:xfrm rot="5400000">
            <a:off x="188754" y="51808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4" name="Straight Connector 163"/>
          <p:cNvCxnSpPr/>
          <p:nvPr/>
        </p:nvCxnSpPr>
        <p:spPr bwMode="auto">
          <a:xfrm rot="5400000">
            <a:off x="1219994" y="51808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>
            <a:off x="1447800" y="5410200"/>
            <a:ext cx="29718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6" name="TextBox 165"/>
          <p:cNvSpPr txBox="1"/>
          <p:nvPr/>
        </p:nvSpPr>
        <p:spPr>
          <a:xfrm>
            <a:off x="838200" y="5410200"/>
            <a:ext cx="457200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4s</a:t>
            </a:r>
            <a:endParaRPr lang="en-US" sz="1100" dirty="0"/>
          </a:p>
        </p:txBody>
      </p:sp>
      <p:cxnSp>
        <p:nvCxnSpPr>
          <p:cNvPr id="168" name="Straight Connector 167"/>
          <p:cNvCxnSpPr/>
          <p:nvPr/>
        </p:nvCxnSpPr>
        <p:spPr bwMode="auto">
          <a:xfrm>
            <a:off x="929640" y="4968240"/>
            <a:ext cx="5334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0" name="TextBox 169"/>
          <p:cNvSpPr txBox="1"/>
          <p:nvPr/>
        </p:nvSpPr>
        <p:spPr>
          <a:xfrm>
            <a:off x="1663700" y="4064000"/>
            <a:ext cx="220980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smtClean="0"/>
              <a:t>Counter A_2 - Output</a:t>
            </a:r>
            <a:endParaRPr lang="en-US" sz="1100" dirty="0"/>
          </a:p>
        </p:txBody>
      </p:sp>
      <p:sp>
        <p:nvSpPr>
          <p:cNvPr id="171" name="TextBox 170"/>
          <p:cNvSpPr txBox="1"/>
          <p:nvPr/>
        </p:nvSpPr>
        <p:spPr>
          <a:xfrm>
            <a:off x="1676400" y="5029200"/>
            <a:ext cx="2209800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smtClean="0"/>
              <a:t>Counter B_4 - Output</a:t>
            </a:r>
            <a:endParaRPr lang="en-US" sz="1100" dirty="0"/>
          </a:p>
        </p:txBody>
      </p:sp>
      <p:sp>
        <p:nvSpPr>
          <p:cNvPr id="172" name="Arc 171"/>
          <p:cNvSpPr/>
          <p:nvPr/>
        </p:nvSpPr>
        <p:spPr bwMode="auto">
          <a:xfrm>
            <a:off x="1295400" y="5334000"/>
            <a:ext cx="457200" cy="533400"/>
          </a:xfrm>
          <a:prstGeom prst="arc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1739900" y="5829300"/>
            <a:ext cx="2222500" cy="2667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smtClean="0"/>
              <a:t>Nor Gate Output</a:t>
            </a:r>
            <a:endParaRPr lang="en-US" sz="1100" dirty="0"/>
          </a:p>
        </p:txBody>
      </p:sp>
      <p:cxnSp>
        <p:nvCxnSpPr>
          <p:cNvPr id="177" name="Straight Connector 176"/>
          <p:cNvCxnSpPr/>
          <p:nvPr/>
        </p:nvCxnSpPr>
        <p:spPr bwMode="auto">
          <a:xfrm rot="10800000">
            <a:off x="393700" y="6156764"/>
            <a:ext cx="4200524" cy="3677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81" name="Straight Connector 180"/>
          <p:cNvCxnSpPr/>
          <p:nvPr/>
        </p:nvCxnSpPr>
        <p:spPr bwMode="auto">
          <a:xfrm>
            <a:off x="419100" y="6170612"/>
            <a:ext cx="5334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2" name="Straight Connector 181"/>
          <p:cNvCxnSpPr/>
          <p:nvPr/>
        </p:nvCxnSpPr>
        <p:spPr bwMode="auto">
          <a:xfrm rot="5400000">
            <a:off x="188754" y="59428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6" name="Straight Connector 185"/>
          <p:cNvCxnSpPr/>
          <p:nvPr/>
        </p:nvCxnSpPr>
        <p:spPr bwMode="auto">
          <a:xfrm rot="5400000">
            <a:off x="1219994" y="5942806"/>
            <a:ext cx="4572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0" name="Straight Connector 189"/>
          <p:cNvCxnSpPr/>
          <p:nvPr/>
        </p:nvCxnSpPr>
        <p:spPr bwMode="auto">
          <a:xfrm>
            <a:off x="1447800" y="5753100"/>
            <a:ext cx="29718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2" name="TextBox 191"/>
          <p:cNvSpPr txBox="1"/>
          <p:nvPr/>
        </p:nvSpPr>
        <p:spPr>
          <a:xfrm>
            <a:off x="1828800" y="6248400"/>
            <a:ext cx="1447800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Time</a:t>
            </a:r>
            <a:endParaRPr lang="en-US" sz="11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95" name="Straight Connector 194"/>
          <p:cNvCxnSpPr/>
          <p:nvPr/>
        </p:nvCxnSpPr>
        <p:spPr bwMode="auto">
          <a:xfrm>
            <a:off x="914400" y="6172200"/>
            <a:ext cx="5334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99" name="Table 198"/>
          <p:cNvGraphicFramePr>
            <a:graphicFrameLocks noGrp="1"/>
          </p:cNvGraphicFramePr>
          <p:nvPr/>
        </p:nvGraphicFramePr>
        <p:xfrm>
          <a:off x="7200900" y="2667000"/>
          <a:ext cx="1828800" cy="153631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9600"/>
                <a:gridCol w="609600"/>
                <a:gridCol w="609600"/>
              </a:tblGrid>
              <a:tr h="29248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itchFamily="18" charset="0"/>
                        </a:rPr>
                        <a:t>A_2</a:t>
                      </a:r>
                      <a:endParaRPr lang="en-US" sz="14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itchFamily="18" charset="0"/>
                        </a:rPr>
                        <a:t>B_4</a:t>
                      </a:r>
                      <a:endParaRPr lang="en-US" sz="14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itchFamily="18" charset="0"/>
                        </a:rPr>
                        <a:t>  Q</a:t>
                      </a:r>
                      <a:endParaRPr lang="en-US" sz="1400" dirty="0">
                        <a:latin typeface="Georgia" pitchFamily="18" charset="0"/>
                      </a:endParaRPr>
                    </a:p>
                  </a:txBody>
                  <a:tcPr/>
                </a:tc>
              </a:tr>
              <a:tr h="307879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itchFamily="18" charset="0"/>
                        </a:rPr>
                        <a:t>0</a:t>
                      </a:r>
                      <a:endParaRPr lang="en-US" sz="14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itchFamily="18" charset="0"/>
                        </a:rPr>
                        <a:t>0</a:t>
                      </a:r>
                      <a:endParaRPr lang="en-US" sz="14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itchFamily="18" charset="0"/>
                        </a:rPr>
                        <a:t>1</a:t>
                      </a:r>
                      <a:endParaRPr lang="en-US" sz="1400" dirty="0">
                        <a:latin typeface="Georgia" pitchFamily="18" charset="0"/>
                      </a:endParaRPr>
                    </a:p>
                  </a:txBody>
                  <a:tcPr/>
                </a:tc>
              </a:tr>
              <a:tr h="307879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itchFamily="18" charset="0"/>
                        </a:rPr>
                        <a:t>0</a:t>
                      </a:r>
                      <a:endParaRPr lang="en-US" sz="14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itchFamily="18" charset="0"/>
                        </a:rPr>
                        <a:t>1</a:t>
                      </a:r>
                      <a:endParaRPr lang="en-US" sz="14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itchFamily="18" charset="0"/>
                        </a:rPr>
                        <a:t>0</a:t>
                      </a:r>
                      <a:endParaRPr lang="en-US" sz="1400" dirty="0">
                        <a:latin typeface="Georgia" pitchFamily="18" charset="0"/>
                      </a:endParaRPr>
                    </a:p>
                  </a:txBody>
                  <a:tcPr/>
                </a:tc>
              </a:tr>
              <a:tr h="307879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itchFamily="18" charset="0"/>
                        </a:rPr>
                        <a:t>1</a:t>
                      </a:r>
                      <a:endParaRPr lang="en-US" sz="14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itchFamily="18" charset="0"/>
                        </a:rPr>
                        <a:t>0</a:t>
                      </a:r>
                      <a:endParaRPr lang="en-US" sz="14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itchFamily="18" charset="0"/>
                        </a:rPr>
                        <a:t>0</a:t>
                      </a:r>
                      <a:endParaRPr lang="en-US" sz="1400" dirty="0">
                        <a:latin typeface="Georgia" pitchFamily="18" charset="0"/>
                      </a:endParaRPr>
                    </a:p>
                  </a:txBody>
                  <a:tcPr/>
                </a:tc>
              </a:tr>
              <a:tr h="307879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itchFamily="18" charset="0"/>
                        </a:rPr>
                        <a:t>1</a:t>
                      </a:r>
                      <a:endParaRPr lang="en-US" sz="14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itchFamily="18" charset="0"/>
                        </a:rPr>
                        <a:t>1</a:t>
                      </a:r>
                      <a:endParaRPr lang="en-US" sz="14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itchFamily="18" charset="0"/>
                        </a:rPr>
                        <a:t>0</a:t>
                      </a:r>
                      <a:endParaRPr lang="en-US" sz="1400" dirty="0">
                        <a:latin typeface="Georgia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0" name="TextBox 199"/>
          <p:cNvSpPr txBox="1"/>
          <p:nvPr/>
        </p:nvSpPr>
        <p:spPr>
          <a:xfrm>
            <a:off x="7200900" y="2286000"/>
            <a:ext cx="1828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  <a:latin typeface="Georgia" pitchFamily="18" charset="0"/>
              </a:rPr>
              <a:t>NOR_GATE  TT</a:t>
            </a:r>
            <a:endParaRPr lang="en-US" sz="1600" dirty="0">
              <a:solidFill>
                <a:srgbClr val="008000"/>
              </a:solidFill>
              <a:latin typeface="Georgia" pitchFamily="18" charset="0"/>
            </a:endParaRPr>
          </a:p>
        </p:txBody>
      </p:sp>
      <p:graphicFrame>
        <p:nvGraphicFramePr>
          <p:cNvPr id="202" name="Table 201"/>
          <p:cNvGraphicFramePr>
            <a:graphicFrameLocks noGrp="1"/>
          </p:cNvGraphicFramePr>
          <p:nvPr/>
        </p:nvGraphicFramePr>
        <p:xfrm>
          <a:off x="5410200" y="4800600"/>
          <a:ext cx="2819400" cy="179493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40531"/>
                <a:gridCol w="440531"/>
                <a:gridCol w="1938338"/>
              </a:tblGrid>
              <a:tr h="321733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hi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lo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  Q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</a:tr>
              <a:tr h="33866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0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0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Pass your  generated pulse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</a:tr>
              <a:tr h="33866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0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1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700</a:t>
                      </a:r>
                      <a:r>
                        <a:rPr lang="en-US" sz="1200" baseline="0" dirty="0" smtClean="0">
                          <a:latin typeface="Georgia" pitchFamily="18" charset="0"/>
                        </a:rPr>
                        <a:t> us pulse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</a:tr>
              <a:tr h="33866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1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0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Don’t care state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</a:tr>
              <a:tr h="33866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1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1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2000 us pulse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4" name="TextBox 203"/>
          <p:cNvSpPr txBox="1"/>
          <p:nvPr/>
        </p:nvSpPr>
        <p:spPr>
          <a:xfrm>
            <a:off x="5321300" y="4419600"/>
            <a:ext cx="2895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  <a:latin typeface="Georgia" pitchFamily="18" charset="0"/>
              </a:rPr>
              <a:t>Pulse Sequencing Decoder TT</a:t>
            </a:r>
            <a:endParaRPr lang="en-US" sz="1600" dirty="0">
              <a:solidFill>
                <a:srgbClr val="008000"/>
              </a:solidFill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609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629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C:\Users\ZenTill\Desktop\FPGA_Workshop\images (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48600" y="533400"/>
            <a:ext cx="1091045" cy="1143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762000" y="0"/>
            <a:ext cx="769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defRPr/>
            </a:pPr>
            <a:r>
              <a:rPr lang="en-US" sz="3200" b="1" kern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Establishing the control Signal for ESC</a:t>
            </a:r>
          </a:p>
        </p:txBody>
      </p:sp>
      <p:graphicFrame>
        <p:nvGraphicFramePr>
          <p:cNvPr id="202" name="Table 201"/>
          <p:cNvGraphicFramePr>
            <a:graphicFrameLocks noGrp="1"/>
          </p:cNvGraphicFramePr>
          <p:nvPr/>
        </p:nvGraphicFramePr>
        <p:xfrm>
          <a:off x="266701" y="1079501"/>
          <a:ext cx="2857500" cy="14350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46484"/>
                <a:gridCol w="446484"/>
                <a:gridCol w="1964532"/>
              </a:tblGrid>
              <a:tr h="275423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hi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lo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  Q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</a:tr>
              <a:tr h="28991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0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0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Pass your  generated pulse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</a:tr>
              <a:tr h="28991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0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1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700</a:t>
                      </a:r>
                      <a:r>
                        <a:rPr lang="en-US" sz="1200" baseline="0" dirty="0" smtClean="0">
                          <a:latin typeface="Georgia" pitchFamily="18" charset="0"/>
                        </a:rPr>
                        <a:t> us pulse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</a:tr>
              <a:tr h="28991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1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0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Don’t care state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</a:tr>
              <a:tr h="28991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1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1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Georgia" pitchFamily="18" charset="0"/>
                        </a:rPr>
                        <a:t>2000 us pulse</a:t>
                      </a:r>
                      <a:endParaRPr lang="en-US" sz="1200" dirty="0">
                        <a:latin typeface="Georgia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4" name="TextBox 203"/>
          <p:cNvSpPr txBox="1"/>
          <p:nvPr/>
        </p:nvSpPr>
        <p:spPr>
          <a:xfrm>
            <a:off x="228600" y="762000"/>
            <a:ext cx="2895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  <a:latin typeface="Georgia" pitchFamily="18" charset="0"/>
              </a:rPr>
              <a:t>Pulse Sequencing Decoder TT</a:t>
            </a:r>
            <a:endParaRPr lang="en-US" sz="1600" dirty="0">
              <a:solidFill>
                <a:srgbClr val="008000"/>
              </a:solidFill>
              <a:latin typeface="Georgia" pitchFamily="18" charset="0"/>
            </a:endParaRPr>
          </a:p>
        </p:txBody>
      </p:sp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819400"/>
            <a:ext cx="3224306" cy="1981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3" name="Shape 42"/>
          <p:cNvCxnSpPr/>
          <p:nvPr/>
        </p:nvCxnSpPr>
        <p:spPr bwMode="auto">
          <a:xfrm>
            <a:off x="3465606" y="3797300"/>
            <a:ext cx="2490694" cy="381000"/>
          </a:xfrm>
          <a:prstGeom prst="bentConnector2">
            <a:avLst/>
          </a:prstGeom>
          <a:solidFill>
            <a:srgbClr val="663300">
              <a:alpha val="0"/>
            </a:srgbClr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65600" y="4191000"/>
            <a:ext cx="3048000" cy="1752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6" name="TextBox 45"/>
          <p:cNvSpPr txBox="1"/>
          <p:nvPr/>
        </p:nvSpPr>
        <p:spPr>
          <a:xfrm>
            <a:off x="4152900" y="3276600"/>
            <a:ext cx="34671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  <a:latin typeface="Georgia" pitchFamily="18" charset="0"/>
              </a:rPr>
              <a:t>Pulse Sequencing Multiplexer Unit</a:t>
            </a:r>
            <a:endParaRPr lang="en-US" sz="1600" dirty="0">
              <a:solidFill>
                <a:srgbClr val="008000"/>
              </a:solidFill>
              <a:latin typeface="Georgia" pitchFamily="18" charset="0"/>
            </a:endParaRPr>
          </a:p>
        </p:txBody>
      </p:sp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04900" y="4902200"/>
            <a:ext cx="2137986" cy="121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3" name="Straight Arrow Connector 52"/>
          <p:cNvCxnSpPr/>
          <p:nvPr/>
        </p:nvCxnSpPr>
        <p:spPr bwMode="auto">
          <a:xfrm>
            <a:off x="3200400" y="5600700"/>
            <a:ext cx="9906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609600" y="6172200"/>
            <a:ext cx="3048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  <a:latin typeface="Georgia" pitchFamily="18" charset="0"/>
              </a:rPr>
              <a:t>Given Press Button Input Unit</a:t>
            </a:r>
            <a:endParaRPr lang="en-US" sz="1600" dirty="0">
              <a:solidFill>
                <a:srgbClr val="008000"/>
              </a:solidFill>
              <a:latin typeface="Georgia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810000" y="6096000"/>
            <a:ext cx="2286000" cy="2539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008000"/>
                </a:solidFill>
                <a:latin typeface="Georgia" pitchFamily="18" charset="0"/>
              </a:rPr>
              <a:t>User Generated Pulse width signal</a:t>
            </a:r>
            <a:endParaRPr lang="en-US" sz="1050" dirty="0">
              <a:solidFill>
                <a:srgbClr val="008000"/>
              </a:solidFill>
              <a:latin typeface="Georgia" pitchFamily="18" charset="0"/>
            </a:endParaRPr>
          </a:p>
        </p:txBody>
      </p:sp>
      <p:cxnSp>
        <p:nvCxnSpPr>
          <p:cNvPr id="57" name="Straight Arrow Connector 56"/>
          <p:cNvCxnSpPr>
            <a:stCxn id="55" idx="1"/>
          </p:cNvCxnSpPr>
          <p:nvPr/>
        </p:nvCxnSpPr>
        <p:spPr bwMode="auto">
          <a:xfrm rot="10800000">
            <a:off x="3810000" y="5791200"/>
            <a:ext cx="1588" cy="43175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rgbClr val="7030A0"/>
            </a:solidFill>
            <a:prstDash val="solid"/>
            <a:round/>
            <a:headEnd type="oval" w="med" len="med"/>
            <a:tailEnd type="arrow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3505200" y="3822701"/>
            <a:ext cx="2057400" cy="57708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008000"/>
                </a:solidFill>
                <a:latin typeface="Georgia" pitchFamily="18" charset="0"/>
              </a:rPr>
              <a:t>Initialization Signals 2000 us</a:t>
            </a:r>
          </a:p>
          <a:p>
            <a:r>
              <a:rPr lang="en-US" sz="1050" dirty="0" smtClean="0">
                <a:solidFill>
                  <a:srgbClr val="008000"/>
                </a:solidFill>
                <a:latin typeface="Georgia" pitchFamily="18" charset="0"/>
              </a:rPr>
              <a:t>&amp;</a:t>
            </a:r>
          </a:p>
          <a:p>
            <a:r>
              <a:rPr lang="en-US" sz="1050" dirty="0" smtClean="0">
                <a:solidFill>
                  <a:srgbClr val="008000"/>
                </a:solidFill>
                <a:latin typeface="Georgia" pitchFamily="18" charset="0"/>
              </a:rPr>
              <a:t>Initialization Signals  700 us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3657600" y="4419600"/>
            <a:ext cx="533400" cy="927795"/>
            <a:chOff x="3657600" y="4419600"/>
            <a:chExt cx="533400" cy="927795"/>
          </a:xfrm>
        </p:grpSpPr>
        <p:cxnSp>
          <p:nvCxnSpPr>
            <p:cNvPr id="60" name="Straight Arrow Connector 59"/>
            <p:cNvCxnSpPr/>
            <p:nvPr/>
          </p:nvCxnSpPr>
          <p:spPr bwMode="auto">
            <a:xfrm rot="5400000">
              <a:off x="3315494" y="4761706"/>
              <a:ext cx="685800" cy="1588"/>
            </a:xfrm>
            <a:prstGeom prst="straightConnector1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rgbClr val="7030A0"/>
              </a:solidFill>
              <a:prstDash val="solid"/>
              <a:round/>
              <a:headEnd type="oval" w="med" len="med"/>
              <a:tailEnd type="arrow"/>
            </a:ln>
            <a:effectLst/>
          </p:spPr>
        </p:cxnSp>
        <p:cxnSp>
          <p:nvCxnSpPr>
            <p:cNvPr id="68" name="Straight Arrow Connector 67"/>
            <p:cNvCxnSpPr/>
            <p:nvPr/>
          </p:nvCxnSpPr>
          <p:spPr bwMode="auto">
            <a:xfrm>
              <a:off x="3657600" y="5103812"/>
              <a:ext cx="381000" cy="1588"/>
            </a:xfrm>
            <a:prstGeom prst="straightConnector1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9" name="Left Brace 68"/>
            <p:cNvSpPr/>
            <p:nvPr/>
          </p:nvSpPr>
          <p:spPr bwMode="auto">
            <a:xfrm>
              <a:off x="3962400" y="4876800"/>
              <a:ext cx="228600" cy="470595"/>
            </a:xfrm>
            <a:prstGeom prst="leftBrac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endParaRPr>
            </a:p>
          </p:txBody>
        </p:sp>
      </p:grpSp>
      <p:cxnSp>
        <p:nvCxnSpPr>
          <p:cNvPr id="71" name="Straight Arrow Connector 70"/>
          <p:cNvCxnSpPr/>
          <p:nvPr/>
        </p:nvCxnSpPr>
        <p:spPr bwMode="auto">
          <a:xfrm>
            <a:off x="7162800" y="5105400"/>
            <a:ext cx="9906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7239000" y="5689684"/>
            <a:ext cx="1752600" cy="2539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008000"/>
                </a:solidFill>
                <a:latin typeface="Georgia" pitchFamily="18" charset="0"/>
              </a:rPr>
              <a:t>Control Signal to ESC</a:t>
            </a:r>
            <a:endParaRPr lang="en-US" sz="1050" dirty="0">
              <a:solidFill>
                <a:srgbClr val="008000"/>
              </a:solidFill>
              <a:latin typeface="Georgia" pitchFamily="18" charset="0"/>
            </a:endParaRPr>
          </a:p>
        </p:txBody>
      </p:sp>
      <p:cxnSp>
        <p:nvCxnSpPr>
          <p:cNvPr id="73" name="Straight Arrow Connector 72"/>
          <p:cNvCxnSpPr/>
          <p:nvPr/>
        </p:nvCxnSpPr>
        <p:spPr bwMode="auto">
          <a:xfrm rot="10800000">
            <a:off x="7848600" y="5181600"/>
            <a:ext cx="1588" cy="43175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rgbClr val="7030A0"/>
            </a:solidFill>
            <a:prstDash val="solid"/>
            <a:round/>
            <a:headEnd type="oval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4008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C:\Users\ZenTill\Desktop\FPGA_Workshop\images (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00555" y="5562600"/>
            <a:ext cx="1091045" cy="1143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381000" y="0"/>
            <a:ext cx="8458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defRPr/>
            </a:pPr>
            <a:r>
              <a:rPr lang="en-US" b="1" kern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Initialization and Control of ESC Unit to drive BLDC under various speed</a:t>
            </a:r>
            <a:endParaRPr lang="en-US" sz="4000" b="1" kern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705600" y="838200"/>
            <a:ext cx="2209800" cy="4355902"/>
          </a:xfrm>
          <a:prstGeom prst="round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5105400" y="1524000"/>
            <a:ext cx="16002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5334000" y="4495800"/>
            <a:ext cx="13716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5334000" y="2971800"/>
            <a:ext cx="13716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rgbClr val="C00000"/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rot="5400000">
            <a:off x="5981700" y="2859088"/>
            <a:ext cx="304800" cy="228600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rot="16200000" flipV="1">
            <a:off x="5981700" y="2859088"/>
            <a:ext cx="304800" cy="228600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5867400" y="990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Control Signal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67400" y="457200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Ground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15000" y="2592388"/>
            <a:ext cx="91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Supply</a:t>
            </a:r>
          </a:p>
          <a:p>
            <a:endParaRPr lang="en-US" sz="1400" dirty="0" smtClean="0">
              <a:solidFill>
                <a:srgbClr val="008000"/>
              </a:solidFill>
            </a:endParaRPr>
          </a:p>
          <a:p>
            <a:r>
              <a:rPr lang="en-US" sz="1400" dirty="0" smtClean="0">
                <a:solidFill>
                  <a:srgbClr val="008000"/>
                </a:solidFill>
              </a:rPr>
              <a:t>Not used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1143000" y="762000"/>
            <a:ext cx="3352800" cy="5438120"/>
          </a:xfrm>
          <a:prstGeom prst="round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Generate your desired pulse between  700us to 2000us using the press button &amp; 7 Segment modules provided to you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grpSp>
        <p:nvGrpSpPr>
          <p:cNvPr id="2" name="Group 42"/>
          <p:cNvGrpSpPr/>
          <p:nvPr/>
        </p:nvGrpSpPr>
        <p:grpSpPr>
          <a:xfrm>
            <a:off x="1295400" y="990600"/>
            <a:ext cx="3048001" cy="1602329"/>
            <a:chOff x="537046" y="759871"/>
            <a:chExt cx="3974066" cy="1905798"/>
          </a:xfrm>
        </p:grpSpPr>
        <p:cxnSp>
          <p:nvCxnSpPr>
            <p:cNvPr id="44" name="Straight Connector 43"/>
            <p:cNvCxnSpPr/>
            <p:nvPr/>
          </p:nvCxnSpPr>
          <p:spPr bwMode="auto">
            <a:xfrm rot="5400000" flipH="1" flipV="1">
              <a:off x="618380" y="1397076"/>
              <a:ext cx="631195" cy="206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Elbow Connector 44"/>
            <p:cNvCxnSpPr/>
            <p:nvPr/>
          </p:nvCxnSpPr>
          <p:spPr bwMode="auto">
            <a:xfrm>
              <a:off x="933977" y="1080868"/>
              <a:ext cx="822269" cy="593403"/>
            </a:xfrm>
            <a:prstGeom prst="bentConnector3">
              <a:avLst>
                <a:gd name="adj1" fmla="val 50000"/>
              </a:avLst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Elbow Connector 45"/>
            <p:cNvCxnSpPr/>
            <p:nvPr/>
          </p:nvCxnSpPr>
          <p:spPr bwMode="auto">
            <a:xfrm flipV="1">
              <a:off x="1756246" y="1064671"/>
              <a:ext cx="1143000" cy="609600"/>
            </a:xfrm>
            <a:prstGeom prst="bentConnector3">
              <a:avLst>
                <a:gd name="adj1" fmla="val 80769"/>
              </a:avLst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Elbow Connector 46"/>
            <p:cNvCxnSpPr/>
            <p:nvPr/>
          </p:nvCxnSpPr>
          <p:spPr bwMode="auto">
            <a:xfrm>
              <a:off x="2819400" y="1066800"/>
              <a:ext cx="1686957" cy="631195"/>
            </a:xfrm>
            <a:prstGeom prst="bentConnector3">
              <a:avLst>
                <a:gd name="adj1" fmla="val 16643"/>
              </a:avLst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 rot="10800000">
              <a:off x="537046" y="1712063"/>
              <a:ext cx="396931" cy="3289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TextBox 48"/>
            <p:cNvSpPr txBox="1"/>
            <p:nvPr/>
          </p:nvSpPr>
          <p:spPr>
            <a:xfrm>
              <a:off x="2594446" y="759871"/>
              <a:ext cx="5334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ON</a:t>
              </a:r>
              <a:endParaRPr lang="en-US" sz="11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661247" y="1445671"/>
              <a:ext cx="849865" cy="311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OFF</a:t>
              </a:r>
              <a:endParaRPr lang="en-US" sz="11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756244" y="1445671"/>
              <a:ext cx="767833" cy="311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OFF</a:t>
              </a:r>
              <a:endParaRPr lang="en-US" sz="11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41846" y="759871"/>
              <a:ext cx="5334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ON</a:t>
              </a:r>
              <a:endParaRPr lang="en-US" sz="1100" dirty="0"/>
            </a:p>
          </p:txBody>
        </p:sp>
        <p:cxnSp>
          <p:nvCxnSpPr>
            <p:cNvPr id="53" name="Straight Arrow Connector 52"/>
            <p:cNvCxnSpPr/>
            <p:nvPr/>
          </p:nvCxnSpPr>
          <p:spPr bwMode="auto">
            <a:xfrm>
              <a:off x="918046" y="2360071"/>
              <a:ext cx="1710396" cy="1588"/>
            </a:xfrm>
            <a:prstGeom prst="straightConnector1">
              <a:avLst/>
            </a:prstGeom>
            <a:ln>
              <a:headEnd type="arrow" w="lg" len="lg"/>
              <a:tailEnd type="arrow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 bwMode="auto">
            <a:xfrm rot="5400000">
              <a:off x="489776" y="2207675"/>
              <a:ext cx="914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 rot="5400000">
              <a:off x="2214240" y="2130677"/>
              <a:ext cx="914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" name="TextBox 55"/>
            <p:cNvSpPr txBox="1"/>
            <p:nvPr/>
          </p:nvSpPr>
          <p:spPr>
            <a:xfrm>
              <a:off x="1299046" y="2283871"/>
              <a:ext cx="9144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0.02 s</a:t>
              </a:r>
              <a:endParaRPr lang="en-US" sz="1600" dirty="0"/>
            </a:p>
          </p:txBody>
        </p:sp>
        <p:cxnSp>
          <p:nvCxnSpPr>
            <p:cNvPr id="57" name="Straight Arrow Connector 56"/>
            <p:cNvCxnSpPr/>
            <p:nvPr/>
          </p:nvCxnSpPr>
          <p:spPr bwMode="auto">
            <a:xfrm flipV="1">
              <a:off x="994403" y="1902871"/>
              <a:ext cx="380843" cy="4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 bwMode="auto">
            <a:xfrm rot="5400000">
              <a:off x="1107752" y="1940177"/>
              <a:ext cx="533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9" name="TextBox 58"/>
            <p:cNvSpPr txBox="1"/>
            <p:nvPr/>
          </p:nvSpPr>
          <p:spPr>
            <a:xfrm>
              <a:off x="783988" y="1962338"/>
              <a:ext cx="83820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2000us</a:t>
              </a:r>
              <a:endParaRPr lang="en-US" sz="1100" dirty="0"/>
            </a:p>
          </p:txBody>
        </p:sp>
        <p:cxnSp>
          <p:nvCxnSpPr>
            <p:cNvPr id="60" name="Straight Arrow Connector 59"/>
            <p:cNvCxnSpPr/>
            <p:nvPr/>
          </p:nvCxnSpPr>
          <p:spPr bwMode="auto">
            <a:xfrm flipV="1">
              <a:off x="2690731" y="1882943"/>
              <a:ext cx="380843" cy="4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 bwMode="auto">
            <a:xfrm rot="5400000">
              <a:off x="2833804" y="2016377"/>
              <a:ext cx="533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2" name="TextBox 61"/>
            <p:cNvSpPr txBox="1"/>
            <p:nvPr/>
          </p:nvSpPr>
          <p:spPr>
            <a:xfrm>
              <a:off x="2499028" y="1923883"/>
              <a:ext cx="896118" cy="31115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2000us</a:t>
              </a:r>
              <a:endParaRPr lang="en-US" sz="1100" dirty="0"/>
            </a:p>
          </p:txBody>
        </p:sp>
        <p:cxnSp>
          <p:nvCxnSpPr>
            <p:cNvPr id="63" name="Straight Connector 62"/>
            <p:cNvCxnSpPr/>
            <p:nvPr/>
          </p:nvCxnSpPr>
          <p:spPr bwMode="auto">
            <a:xfrm rot="5400000">
              <a:off x="4043040" y="2130677"/>
              <a:ext cx="9144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Arrow Connector 63"/>
            <p:cNvCxnSpPr/>
            <p:nvPr/>
          </p:nvCxnSpPr>
          <p:spPr bwMode="auto">
            <a:xfrm>
              <a:off x="2670646" y="2360071"/>
              <a:ext cx="1710396" cy="1588"/>
            </a:xfrm>
            <a:prstGeom prst="straightConnector1">
              <a:avLst/>
            </a:prstGeom>
            <a:ln>
              <a:headEnd type="arrow" w="lg" len="lg"/>
              <a:tailEnd type="arrow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3051646" y="2283871"/>
              <a:ext cx="9144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0.02 s</a:t>
              </a:r>
              <a:endParaRPr lang="en-US" sz="1600" dirty="0"/>
            </a:p>
          </p:txBody>
        </p:sp>
      </p:grpSp>
      <p:grpSp>
        <p:nvGrpSpPr>
          <p:cNvPr id="3" name="Group 65"/>
          <p:cNvGrpSpPr/>
          <p:nvPr/>
        </p:nvGrpSpPr>
        <p:grpSpPr>
          <a:xfrm>
            <a:off x="1295400" y="2895600"/>
            <a:ext cx="3048001" cy="1602329"/>
            <a:chOff x="457200" y="2590800"/>
            <a:chExt cx="3048001" cy="1602329"/>
          </a:xfrm>
        </p:grpSpPr>
        <p:cxnSp>
          <p:nvCxnSpPr>
            <p:cNvPr id="67" name="Straight Connector 66"/>
            <p:cNvCxnSpPr/>
            <p:nvPr/>
          </p:nvCxnSpPr>
          <p:spPr bwMode="auto">
            <a:xfrm rot="5400000" flipH="1" flipV="1">
              <a:off x="496292" y="3126616"/>
              <a:ext cx="530687" cy="1586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Elbow Connector 67"/>
            <p:cNvCxnSpPr/>
            <p:nvPr/>
          </p:nvCxnSpPr>
          <p:spPr bwMode="auto">
            <a:xfrm>
              <a:off x="761635" y="2860683"/>
              <a:ext cx="630658" cy="498913"/>
            </a:xfrm>
            <a:prstGeom prst="bentConnector3">
              <a:avLst>
                <a:gd name="adj1" fmla="val 18771"/>
              </a:avLst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Elbow Connector 68"/>
            <p:cNvCxnSpPr/>
            <p:nvPr/>
          </p:nvCxnSpPr>
          <p:spPr bwMode="auto">
            <a:xfrm flipV="1">
              <a:off x="1392293" y="2847065"/>
              <a:ext cx="876650" cy="512531"/>
            </a:xfrm>
            <a:prstGeom prst="bentConnector3">
              <a:avLst>
                <a:gd name="adj1" fmla="val 80769"/>
              </a:avLst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Elbow Connector 69"/>
            <p:cNvCxnSpPr/>
            <p:nvPr/>
          </p:nvCxnSpPr>
          <p:spPr bwMode="auto">
            <a:xfrm>
              <a:off x="2193636" y="2842041"/>
              <a:ext cx="1293850" cy="530687"/>
            </a:xfrm>
            <a:prstGeom prst="bentConnector3">
              <a:avLst>
                <a:gd name="adj1" fmla="val 3596"/>
              </a:avLst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 bwMode="auto">
            <a:xfrm rot="10800000">
              <a:off x="457200" y="3391370"/>
              <a:ext cx="304435" cy="2765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2" name="TextBox 71"/>
            <p:cNvSpPr txBox="1"/>
            <p:nvPr/>
          </p:nvSpPr>
          <p:spPr>
            <a:xfrm>
              <a:off x="1981200" y="2590800"/>
              <a:ext cx="409103" cy="219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ON</a:t>
              </a:r>
              <a:endParaRPr lang="en-US" sz="11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853378" y="3167397"/>
              <a:ext cx="6518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OFF</a:t>
              </a:r>
              <a:endParaRPr lang="en-US" sz="11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392292" y="3167397"/>
              <a:ext cx="588907" cy="261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OFF</a:t>
              </a:r>
              <a:endParaRPr lang="en-US" sz="11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85800" y="2590800"/>
              <a:ext cx="409103" cy="219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ON</a:t>
              </a:r>
              <a:endParaRPr lang="en-US" sz="1100" dirty="0"/>
            </a:p>
          </p:txBody>
        </p:sp>
        <p:cxnSp>
          <p:nvCxnSpPr>
            <p:cNvPr id="76" name="Straight Arrow Connector 75"/>
            <p:cNvCxnSpPr/>
            <p:nvPr/>
          </p:nvCxnSpPr>
          <p:spPr bwMode="auto">
            <a:xfrm>
              <a:off x="749417" y="3936193"/>
              <a:ext cx="1311827" cy="1335"/>
            </a:xfrm>
            <a:prstGeom prst="straightConnector1">
              <a:avLst/>
            </a:prstGeom>
            <a:ln>
              <a:headEnd type="arrow" w="lg" len="lg"/>
              <a:tailEnd type="arrow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 bwMode="auto">
            <a:xfrm rot="5400000">
              <a:off x="387207" y="3808122"/>
              <a:ext cx="768796" cy="121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 bwMode="auto">
            <a:xfrm rot="5400000">
              <a:off x="1709824" y="3743385"/>
              <a:ext cx="768796" cy="121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9" name="TextBox 78"/>
            <p:cNvSpPr txBox="1"/>
            <p:nvPr/>
          </p:nvSpPr>
          <p:spPr>
            <a:xfrm>
              <a:off x="1041633" y="3872126"/>
              <a:ext cx="701320" cy="2846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0.02 s</a:t>
              </a:r>
              <a:endParaRPr lang="en-US" sz="1600" dirty="0"/>
            </a:p>
          </p:txBody>
        </p:sp>
        <p:cxnSp>
          <p:nvCxnSpPr>
            <p:cNvPr id="80" name="Straight Arrow Connector 79"/>
            <p:cNvCxnSpPr/>
            <p:nvPr/>
          </p:nvCxnSpPr>
          <p:spPr bwMode="auto">
            <a:xfrm flipV="1">
              <a:off x="685800" y="3505200"/>
              <a:ext cx="304800" cy="4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 bwMode="auto">
            <a:xfrm rot="5400000">
              <a:off x="690777" y="3576423"/>
              <a:ext cx="448464" cy="121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2" name="TextBox 81"/>
            <p:cNvSpPr txBox="1"/>
            <p:nvPr/>
          </p:nvSpPr>
          <p:spPr>
            <a:xfrm>
              <a:off x="646598" y="3601793"/>
              <a:ext cx="64287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700us</a:t>
              </a:r>
              <a:endParaRPr lang="en-US" sz="1100" dirty="0"/>
            </a:p>
          </p:txBody>
        </p:sp>
        <p:cxnSp>
          <p:nvCxnSpPr>
            <p:cNvPr id="83" name="Straight Arrow Connector 82"/>
            <p:cNvCxnSpPr/>
            <p:nvPr/>
          </p:nvCxnSpPr>
          <p:spPr bwMode="auto">
            <a:xfrm flipV="1">
              <a:off x="2051540" y="3505200"/>
              <a:ext cx="292096" cy="3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 bwMode="auto">
            <a:xfrm rot="5400000">
              <a:off x="2061159" y="3647285"/>
              <a:ext cx="448464" cy="121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5" name="TextBox 84"/>
            <p:cNvSpPr txBox="1"/>
            <p:nvPr/>
          </p:nvSpPr>
          <p:spPr>
            <a:xfrm>
              <a:off x="1961987" y="3569461"/>
              <a:ext cx="68729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700us</a:t>
              </a:r>
              <a:endParaRPr lang="en-US" sz="1100" dirty="0"/>
            </a:p>
          </p:txBody>
        </p:sp>
        <p:cxnSp>
          <p:nvCxnSpPr>
            <p:cNvPr id="86" name="Straight Connector 85"/>
            <p:cNvCxnSpPr/>
            <p:nvPr/>
          </p:nvCxnSpPr>
          <p:spPr bwMode="auto">
            <a:xfrm rot="5400000">
              <a:off x="3112465" y="3743385"/>
              <a:ext cx="768796" cy="121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 bwMode="auto">
            <a:xfrm>
              <a:off x="2093613" y="3936193"/>
              <a:ext cx="1311827" cy="1335"/>
            </a:xfrm>
            <a:prstGeom prst="straightConnector1">
              <a:avLst/>
            </a:prstGeom>
            <a:ln>
              <a:headEnd type="arrow" w="lg" len="lg"/>
              <a:tailEnd type="arrow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2385830" y="3872126"/>
              <a:ext cx="701320" cy="2846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0.02 s</a:t>
              </a:r>
              <a:endParaRPr lang="en-US" sz="1600" dirty="0"/>
            </a:p>
          </p:txBody>
        </p:sp>
      </p:grpSp>
      <p:cxnSp>
        <p:nvCxnSpPr>
          <p:cNvPr id="90" name="Straight Connector 89"/>
          <p:cNvCxnSpPr/>
          <p:nvPr/>
        </p:nvCxnSpPr>
        <p:spPr bwMode="auto">
          <a:xfrm rot="10800000" flipH="1">
            <a:off x="1143000" y="2743200"/>
            <a:ext cx="33528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sp>
        <p:nvSpPr>
          <p:cNvPr id="91" name="Rounded Rectangle 90"/>
          <p:cNvSpPr/>
          <p:nvPr/>
        </p:nvSpPr>
        <p:spPr bwMode="auto">
          <a:xfrm>
            <a:off x="152400" y="1371601"/>
            <a:ext cx="762000" cy="994767"/>
          </a:xfrm>
          <a:prstGeom prst="round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1</a:t>
            </a:r>
            <a:r>
              <a:rPr lang="en-US" sz="1800" baseline="30000" dirty="0" smtClean="0"/>
              <a:t>st</a:t>
            </a:r>
            <a:endParaRPr lang="en-US" sz="1800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rPr>
              <a:t>2 Sec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92" name="Rounded Rectangle 91"/>
          <p:cNvSpPr/>
          <p:nvPr/>
        </p:nvSpPr>
        <p:spPr bwMode="auto">
          <a:xfrm>
            <a:off x="228600" y="3276600"/>
            <a:ext cx="762000" cy="994767"/>
          </a:xfrm>
          <a:prstGeom prst="round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smtClean="0"/>
              <a:t>2 </a:t>
            </a:r>
            <a:r>
              <a:rPr lang="en-US" sz="1800" baseline="30000" dirty="0" smtClean="0"/>
              <a:t>nd</a:t>
            </a:r>
            <a:r>
              <a:rPr lang="en-US" sz="1800" dirty="0" smtClean="0"/>
              <a:t>   </a:t>
            </a:r>
          </a:p>
          <a:p>
            <a:endParaRPr lang="en-US" sz="1800" dirty="0" smtClean="0"/>
          </a:p>
          <a:p>
            <a:r>
              <a:rPr lang="en-US" sz="1800" dirty="0" smtClean="0"/>
              <a:t>2 Sec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cxnSp>
        <p:nvCxnSpPr>
          <p:cNvPr id="94" name="Straight Connector 93"/>
          <p:cNvCxnSpPr/>
          <p:nvPr/>
        </p:nvCxnSpPr>
        <p:spPr bwMode="auto">
          <a:xfrm rot="10800000" flipH="1">
            <a:off x="1143001" y="4495800"/>
            <a:ext cx="33528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sp>
        <p:nvSpPr>
          <p:cNvPr id="95" name="Rounded Rectangle 94"/>
          <p:cNvSpPr/>
          <p:nvPr/>
        </p:nvSpPr>
        <p:spPr bwMode="auto">
          <a:xfrm>
            <a:off x="152400" y="5029200"/>
            <a:ext cx="838200" cy="715089"/>
          </a:xfrm>
          <a:prstGeom prst="round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smtClean="0"/>
              <a:t>After </a:t>
            </a:r>
          </a:p>
          <a:p>
            <a:r>
              <a:rPr lang="en-US" sz="1800" dirty="0" smtClean="0"/>
              <a:t>4 Sec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96" name="Right Brace 95"/>
          <p:cNvSpPr/>
          <p:nvPr/>
        </p:nvSpPr>
        <p:spPr bwMode="auto">
          <a:xfrm>
            <a:off x="4495800" y="1066800"/>
            <a:ext cx="381000" cy="5181600"/>
          </a:xfrm>
          <a:prstGeom prst="rightBrac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cxnSp>
        <p:nvCxnSpPr>
          <p:cNvPr id="100" name="Straight Arrow Connector 99"/>
          <p:cNvCxnSpPr/>
          <p:nvPr/>
        </p:nvCxnSpPr>
        <p:spPr bwMode="auto">
          <a:xfrm rot="5400000" flipH="1" flipV="1">
            <a:off x="4039394" y="2590006"/>
            <a:ext cx="21336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104" name="Straight Arrow Connector 103"/>
          <p:cNvCxnSpPr/>
          <p:nvPr/>
        </p:nvCxnSpPr>
        <p:spPr bwMode="auto">
          <a:xfrm>
            <a:off x="4876800" y="3657600"/>
            <a:ext cx="228600" cy="1588"/>
          </a:xfrm>
          <a:prstGeom prst="straightConnector1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arrow"/>
          </a:ln>
          <a:effectLst/>
        </p:spPr>
      </p:cxnSp>
      <p:pic>
        <p:nvPicPr>
          <p:cNvPr id="107" name="Picture 2" descr="C:\Users\ZenTill\Desktop\FPGA_Workshop\images (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95868" y="1905000"/>
            <a:ext cx="2043332" cy="236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8458200" cy="1524000"/>
          </a:xfrm>
        </p:spPr>
        <p:txBody>
          <a:bodyPr/>
          <a:lstStyle/>
          <a:p>
            <a:pPr lvl="0" algn="r"/>
            <a:r>
              <a:rPr lang="en-US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Demonstration………</a:t>
            </a:r>
            <a:br>
              <a:rPr lang="en-US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280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  </a:t>
            </a:r>
            <a:r>
              <a:rPr lang="en-US" sz="2400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MATLAB  - Xilinx Interface – Beautiful  problem</a:t>
            </a:r>
            <a:endParaRPr lang="en-US" dirty="0" smtClean="0">
              <a:ln w="18415" cmpd="sng">
                <a:solidFill>
                  <a:srgbClr val="008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1219200" y="2667000"/>
            <a:ext cx="5105400" cy="762000"/>
          </a:xfrm>
          <a:prstGeom prst="rect">
            <a:avLst/>
          </a:prstGeom>
          <a:noFill/>
          <a:ln>
            <a:solidFill>
              <a:schemeClr val="bg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 w="18415" cmpd="sng">
                  <a:solidFill>
                    <a:srgbClr val="FFC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Magnetic Levitation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648200" y="4572000"/>
            <a:ext cx="3886200" cy="685800"/>
          </a:xfrm>
          <a:prstGeom prst="rect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 w="18415" cmpd="sng">
                  <a:solidFill>
                    <a:srgbClr val="FFC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Digital</a:t>
            </a:r>
            <a:r>
              <a:rPr kumimoji="0" lang="en-US" sz="4400" b="0" i="0" u="none" strike="noStrike" kern="0" cap="none" spc="0" normalizeH="0" noProof="0" dirty="0" smtClean="0">
                <a:ln w="18415" cmpd="sng">
                  <a:solidFill>
                    <a:srgbClr val="FFC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Painter</a:t>
            </a:r>
            <a:endParaRPr kumimoji="0" lang="en-US" sz="4400" b="0" i="0" u="none" strike="noStrike" kern="0" cap="none" spc="0" normalizeH="0" baseline="0" noProof="0" dirty="0" smtClean="0">
              <a:ln w="18415" cmpd="sng">
                <a:solidFill>
                  <a:srgbClr val="FFC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1066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05800" y="5791200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4" descr="C:\Users\SenthilKumaran\Desktop\alarm_clock_going_off_md_wm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8600"/>
            <a:ext cx="2095500" cy="2095500"/>
          </a:xfrm>
          <a:prstGeom prst="rect">
            <a:avLst/>
          </a:prstGeom>
          <a:noFill/>
        </p:spPr>
      </p:pic>
      <p:pic>
        <p:nvPicPr>
          <p:cNvPr id="12" name="Picture 2" descr="C:\Users\ZenTill\Desktop\hqdefault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800" y="2286000"/>
            <a:ext cx="1333500" cy="10668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5000" y="3962400"/>
            <a:ext cx="2456953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/>
          <p:cNvCxnSpPr/>
          <p:nvPr/>
        </p:nvCxnSpPr>
        <p:spPr>
          <a:xfrm>
            <a:off x="0" y="6741944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0" y="843636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9600" y="40386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1981200" y="0"/>
            <a:ext cx="5410200" cy="68580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 w="18415" cmpd="sng">
                  <a:solidFill>
                    <a:srgbClr val="FFC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Magnetic Levitation System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38200" y="914400"/>
            <a:ext cx="8077200" cy="5382399"/>
            <a:chOff x="838200" y="1371600"/>
            <a:chExt cx="8077200" cy="5382399"/>
          </a:xfrm>
        </p:grpSpPr>
        <p:pic>
          <p:nvPicPr>
            <p:cNvPr id="2050" name="Picture 2" descr="C:\Users\ZenTill\Desktop\hqdefault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200400" y="1371600"/>
              <a:ext cx="5715000" cy="45720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cxnSp>
          <p:nvCxnSpPr>
            <p:cNvPr id="7" name="Straight Arrow Connector 6"/>
            <p:cNvCxnSpPr/>
            <p:nvPr/>
          </p:nvCxnSpPr>
          <p:spPr bwMode="auto">
            <a:xfrm>
              <a:off x="2438400" y="3352800"/>
              <a:ext cx="3276600" cy="1588"/>
            </a:xfrm>
            <a:prstGeom prst="straightConnector1">
              <a:avLst/>
            </a:prstGeom>
            <a:ln>
              <a:headEnd type="oval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838200" y="31242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Magnet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 bwMode="auto">
            <a:xfrm>
              <a:off x="2438400" y="2743200"/>
              <a:ext cx="3276600" cy="1588"/>
            </a:xfrm>
            <a:prstGeom prst="straightConnector1">
              <a:avLst/>
            </a:prstGeom>
            <a:ln>
              <a:headEnd type="oval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914400" y="25908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Sensor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 bwMode="auto">
            <a:xfrm>
              <a:off x="2438400" y="2209800"/>
              <a:ext cx="3276600" cy="1588"/>
            </a:xfrm>
            <a:prstGeom prst="straightConnector1">
              <a:avLst/>
            </a:prstGeom>
            <a:ln>
              <a:headEnd type="oval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914400" y="19812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Coil</a:t>
              </a:r>
              <a:endParaRPr lang="en-US" dirty="0"/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>
              <a:off x="2438400" y="4724400"/>
              <a:ext cx="4343400" cy="1588"/>
            </a:xfrm>
            <a:prstGeom prst="straightConnector1">
              <a:avLst/>
            </a:prstGeom>
            <a:ln>
              <a:headEnd type="oval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auto">
            <a:xfrm>
              <a:off x="5715000" y="3124200"/>
              <a:ext cx="1066800" cy="1588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auto">
            <a:xfrm>
              <a:off x="5715000" y="3581400"/>
              <a:ext cx="1066800" cy="1588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858000" y="2971800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Upper Band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858000" y="3429000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Lower  Band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715000" y="6096000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Upper Band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715000" y="6477000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Lower  Band</a:t>
              </a:r>
              <a:endParaRPr lang="en-US" sz="12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057400" y="5638800"/>
            <a:ext cx="3810000" cy="609600"/>
            <a:chOff x="381000" y="5638800"/>
            <a:chExt cx="3810000" cy="609600"/>
          </a:xfrm>
        </p:grpSpPr>
        <p:cxnSp>
          <p:nvCxnSpPr>
            <p:cNvPr id="28" name="Straight Connector 27"/>
            <p:cNvCxnSpPr/>
            <p:nvPr/>
          </p:nvCxnSpPr>
          <p:spPr bwMode="auto">
            <a:xfrm>
              <a:off x="381000" y="5715000"/>
              <a:ext cx="38100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381000" y="6096000"/>
              <a:ext cx="3810000" cy="1588"/>
            </a:xfrm>
            <a:prstGeom prst="line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Flowchart: Connector 31"/>
            <p:cNvSpPr/>
            <p:nvPr/>
          </p:nvSpPr>
          <p:spPr bwMode="auto">
            <a:xfrm>
              <a:off x="457200" y="5943600"/>
              <a:ext cx="228600" cy="228600"/>
            </a:xfrm>
            <a:prstGeom prst="flowChartConnector">
              <a:avLst/>
            </a:prstGeom>
            <a:gradFill flip="none" rotWithShape="1">
              <a:gsLst>
                <a:gs pos="0">
                  <a:srgbClr val="663300">
                    <a:tint val="66000"/>
                    <a:satMod val="160000"/>
                  </a:srgbClr>
                </a:gs>
                <a:gs pos="50000">
                  <a:srgbClr val="663300">
                    <a:tint val="44500"/>
                    <a:satMod val="160000"/>
                  </a:srgbClr>
                </a:gs>
                <a:gs pos="100000">
                  <a:srgbClr val="6633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endParaRPr>
            </a:p>
          </p:txBody>
        </p:sp>
        <p:sp>
          <p:nvSpPr>
            <p:cNvPr id="33" name="Flowchart: Connector 32"/>
            <p:cNvSpPr/>
            <p:nvPr/>
          </p:nvSpPr>
          <p:spPr bwMode="auto">
            <a:xfrm>
              <a:off x="838200" y="5791200"/>
              <a:ext cx="228600" cy="228600"/>
            </a:xfrm>
            <a:prstGeom prst="flowChartConnector">
              <a:avLst/>
            </a:prstGeom>
            <a:gradFill flip="none" rotWithShape="1">
              <a:gsLst>
                <a:gs pos="0">
                  <a:srgbClr val="663300">
                    <a:tint val="66000"/>
                    <a:satMod val="160000"/>
                  </a:srgbClr>
                </a:gs>
                <a:gs pos="50000">
                  <a:srgbClr val="663300">
                    <a:tint val="44500"/>
                    <a:satMod val="160000"/>
                  </a:srgbClr>
                </a:gs>
                <a:gs pos="100000">
                  <a:srgbClr val="6633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endParaRPr>
            </a:p>
          </p:txBody>
        </p:sp>
        <p:sp>
          <p:nvSpPr>
            <p:cNvPr id="34" name="Flowchart: Connector 33"/>
            <p:cNvSpPr/>
            <p:nvPr/>
          </p:nvSpPr>
          <p:spPr bwMode="auto">
            <a:xfrm>
              <a:off x="1219200" y="5638800"/>
              <a:ext cx="228600" cy="228600"/>
            </a:xfrm>
            <a:prstGeom prst="flowChartConnector">
              <a:avLst/>
            </a:prstGeom>
            <a:gradFill flip="none" rotWithShape="1">
              <a:gsLst>
                <a:gs pos="0">
                  <a:srgbClr val="663300">
                    <a:tint val="66000"/>
                    <a:satMod val="160000"/>
                  </a:srgbClr>
                </a:gs>
                <a:gs pos="50000">
                  <a:srgbClr val="663300">
                    <a:tint val="44500"/>
                    <a:satMod val="160000"/>
                  </a:srgbClr>
                </a:gs>
                <a:gs pos="100000">
                  <a:srgbClr val="6633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endParaRPr>
            </a:p>
          </p:txBody>
        </p:sp>
        <p:sp>
          <p:nvSpPr>
            <p:cNvPr id="35" name="Flowchart: Connector 34"/>
            <p:cNvSpPr/>
            <p:nvPr/>
          </p:nvSpPr>
          <p:spPr bwMode="auto">
            <a:xfrm>
              <a:off x="1524000" y="5791200"/>
              <a:ext cx="228600" cy="228600"/>
            </a:xfrm>
            <a:prstGeom prst="flowChartConnector">
              <a:avLst/>
            </a:prstGeom>
            <a:gradFill flip="none" rotWithShape="1">
              <a:gsLst>
                <a:gs pos="0">
                  <a:srgbClr val="663300">
                    <a:tint val="66000"/>
                    <a:satMod val="160000"/>
                  </a:srgbClr>
                </a:gs>
                <a:gs pos="50000">
                  <a:srgbClr val="663300">
                    <a:tint val="44500"/>
                    <a:satMod val="160000"/>
                  </a:srgbClr>
                </a:gs>
                <a:gs pos="100000">
                  <a:srgbClr val="6633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endParaRPr>
            </a:p>
          </p:txBody>
        </p:sp>
        <p:sp>
          <p:nvSpPr>
            <p:cNvPr id="36" name="Flowchart: Connector 35"/>
            <p:cNvSpPr/>
            <p:nvPr/>
          </p:nvSpPr>
          <p:spPr bwMode="auto">
            <a:xfrm>
              <a:off x="1828800" y="6019800"/>
              <a:ext cx="228600" cy="228600"/>
            </a:xfrm>
            <a:prstGeom prst="flowChartConnector">
              <a:avLst/>
            </a:prstGeom>
            <a:gradFill flip="none" rotWithShape="1">
              <a:gsLst>
                <a:gs pos="0">
                  <a:srgbClr val="663300">
                    <a:tint val="66000"/>
                    <a:satMod val="160000"/>
                  </a:srgbClr>
                </a:gs>
                <a:gs pos="50000">
                  <a:srgbClr val="663300">
                    <a:tint val="44500"/>
                    <a:satMod val="160000"/>
                  </a:srgbClr>
                </a:gs>
                <a:gs pos="100000">
                  <a:srgbClr val="6633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endParaRPr>
            </a:p>
          </p:txBody>
        </p:sp>
        <p:sp>
          <p:nvSpPr>
            <p:cNvPr id="37" name="Flowchart: Connector 36"/>
            <p:cNvSpPr/>
            <p:nvPr/>
          </p:nvSpPr>
          <p:spPr bwMode="auto">
            <a:xfrm>
              <a:off x="2133600" y="5791200"/>
              <a:ext cx="228600" cy="228600"/>
            </a:xfrm>
            <a:prstGeom prst="flowChartConnector">
              <a:avLst/>
            </a:prstGeom>
            <a:gradFill flip="none" rotWithShape="1">
              <a:gsLst>
                <a:gs pos="0">
                  <a:srgbClr val="663300">
                    <a:tint val="66000"/>
                    <a:satMod val="160000"/>
                  </a:srgbClr>
                </a:gs>
                <a:gs pos="50000">
                  <a:srgbClr val="663300">
                    <a:tint val="44500"/>
                    <a:satMod val="160000"/>
                  </a:srgbClr>
                </a:gs>
                <a:gs pos="100000">
                  <a:srgbClr val="6633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endParaRPr>
            </a:p>
          </p:txBody>
        </p:sp>
        <p:sp>
          <p:nvSpPr>
            <p:cNvPr id="38" name="Flowchart: Connector 37"/>
            <p:cNvSpPr/>
            <p:nvPr/>
          </p:nvSpPr>
          <p:spPr bwMode="auto">
            <a:xfrm>
              <a:off x="2514600" y="5638800"/>
              <a:ext cx="228600" cy="228600"/>
            </a:xfrm>
            <a:prstGeom prst="flowChartConnector">
              <a:avLst/>
            </a:prstGeom>
            <a:gradFill flip="none" rotWithShape="1">
              <a:gsLst>
                <a:gs pos="0">
                  <a:srgbClr val="663300">
                    <a:tint val="66000"/>
                    <a:satMod val="160000"/>
                  </a:srgbClr>
                </a:gs>
                <a:gs pos="50000">
                  <a:srgbClr val="663300">
                    <a:tint val="44500"/>
                    <a:satMod val="160000"/>
                  </a:srgbClr>
                </a:gs>
                <a:gs pos="100000">
                  <a:srgbClr val="6633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endParaRPr>
            </a:p>
          </p:txBody>
        </p:sp>
        <p:sp>
          <p:nvSpPr>
            <p:cNvPr id="39" name="Flowchart: Connector 38"/>
            <p:cNvSpPr/>
            <p:nvPr/>
          </p:nvSpPr>
          <p:spPr bwMode="auto">
            <a:xfrm>
              <a:off x="2895600" y="5791200"/>
              <a:ext cx="228600" cy="228600"/>
            </a:xfrm>
            <a:prstGeom prst="flowChartConnector">
              <a:avLst/>
            </a:prstGeom>
            <a:gradFill flip="none" rotWithShape="1">
              <a:gsLst>
                <a:gs pos="0">
                  <a:srgbClr val="663300">
                    <a:tint val="66000"/>
                    <a:satMod val="160000"/>
                  </a:srgbClr>
                </a:gs>
                <a:gs pos="50000">
                  <a:srgbClr val="663300">
                    <a:tint val="44500"/>
                    <a:satMod val="160000"/>
                  </a:srgbClr>
                </a:gs>
                <a:gs pos="100000">
                  <a:srgbClr val="6633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endParaRPr>
            </a:p>
          </p:txBody>
        </p:sp>
        <p:sp>
          <p:nvSpPr>
            <p:cNvPr id="40" name="Flowchart: Connector 39"/>
            <p:cNvSpPr/>
            <p:nvPr/>
          </p:nvSpPr>
          <p:spPr bwMode="auto">
            <a:xfrm>
              <a:off x="3200400" y="6019800"/>
              <a:ext cx="228600" cy="228600"/>
            </a:xfrm>
            <a:prstGeom prst="flowChartConnector">
              <a:avLst/>
            </a:prstGeom>
            <a:gradFill flip="none" rotWithShape="1">
              <a:gsLst>
                <a:gs pos="0">
                  <a:srgbClr val="663300">
                    <a:tint val="66000"/>
                    <a:satMod val="160000"/>
                  </a:srgbClr>
                </a:gs>
                <a:gs pos="50000">
                  <a:srgbClr val="663300">
                    <a:tint val="44500"/>
                    <a:satMod val="160000"/>
                  </a:srgbClr>
                </a:gs>
                <a:gs pos="100000">
                  <a:srgbClr val="6633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04800" y="5635823"/>
            <a:ext cx="1905000" cy="307777"/>
            <a:chOff x="304800" y="5635823"/>
            <a:chExt cx="1905000" cy="307777"/>
          </a:xfrm>
        </p:grpSpPr>
        <p:cxnSp>
          <p:nvCxnSpPr>
            <p:cNvPr id="46" name="Straight Arrow Connector 45"/>
            <p:cNvCxnSpPr/>
            <p:nvPr/>
          </p:nvCxnSpPr>
          <p:spPr bwMode="auto">
            <a:xfrm>
              <a:off x="1219200" y="5867400"/>
              <a:ext cx="990600" cy="1588"/>
            </a:xfrm>
            <a:prstGeom prst="straightConnector1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8" name="TextBox 47"/>
            <p:cNvSpPr txBox="1"/>
            <p:nvPr/>
          </p:nvSpPr>
          <p:spPr>
            <a:xfrm>
              <a:off x="304800" y="5635823"/>
              <a:ext cx="1676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Magnet position</a:t>
              </a:r>
              <a:endParaRPr lang="en-US" sz="14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04800" y="6248400"/>
            <a:ext cx="1905000" cy="307777"/>
            <a:chOff x="304800" y="5635823"/>
            <a:chExt cx="1905000" cy="307777"/>
          </a:xfrm>
        </p:grpSpPr>
        <p:cxnSp>
          <p:nvCxnSpPr>
            <p:cNvPr id="51" name="Straight Arrow Connector 50"/>
            <p:cNvCxnSpPr/>
            <p:nvPr/>
          </p:nvCxnSpPr>
          <p:spPr bwMode="auto">
            <a:xfrm>
              <a:off x="1219200" y="5867400"/>
              <a:ext cx="990600" cy="1588"/>
            </a:xfrm>
            <a:prstGeom prst="straightConnector1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304800" y="5635823"/>
              <a:ext cx="1676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Control Signal </a:t>
              </a:r>
              <a:endParaRPr lang="en-US" sz="1400" dirty="0"/>
            </a:p>
          </p:txBody>
        </p:sp>
      </p:grpSp>
      <p:cxnSp>
        <p:nvCxnSpPr>
          <p:cNvPr id="54" name="Straight Connector 53"/>
          <p:cNvCxnSpPr/>
          <p:nvPr/>
        </p:nvCxnSpPr>
        <p:spPr bwMode="auto">
          <a:xfrm rot="5400000" flipH="1" flipV="1">
            <a:off x="2133600" y="6477000"/>
            <a:ext cx="3048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Elbow Connector 55"/>
          <p:cNvCxnSpPr/>
          <p:nvPr/>
        </p:nvCxnSpPr>
        <p:spPr bwMode="auto">
          <a:xfrm>
            <a:off x="2286000" y="6324600"/>
            <a:ext cx="1295400" cy="304800"/>
          </a:xfrm>
          <a:prstGeom prst="bentConnector3">
            <a:avLst>
              <a:gd name="adj1" fmla="val 50000"/>
            </a:avLst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Elbow Connector 57"/>
          <p:cNvCxnSpPr/>
          <p:nvPr/>
        </p:nvCxnSpPr>
        <p:spPr bwMode="auto">
          <a:xfrm flipV="1">
            <a:off x="3581400" y="6324600"/>
            <a:ext cx="762000" cy="304800"/>
          </a:xfrm>
          <a:prstGeom prst="bentConnector3">
            <a:avLst>
              <a:gd name="adj1" fmla="val 11231"/>
            </a:avLst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Elbow Connector 59"/>
          <p:cNvCxnSpPr/>
          <p:nvPr/>
        </p:nvCxnSpPr>
        <p:spPr bwMode="auto">
          <a:xfrm>
            <a:off x="3733800" y="6324600"/>
            <a:ext cx="1295400" cy="304800"/>
          </a:xfrm>
          <a:prstGeom prst="bentConnector3">
            <a:avLst>
              <a:gd name="adj1" fmla="val 50000"/>
            </a:avLst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/>
          <p:nvPr/>
        </p:nvCxnSpPr>
        <p:spPr bwMode="auto">
          <a:xfrm rot="10800000">
            <a:off x="1981200" y="6629400"/>
            <a:ext cx="3048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5" name="TextBox 64"/>
          <p:cNvSpPr txBox="1"/>
          <p:nvPr/>
        </p:nvSpPr>
        <p:spPr>
          <a:xfrm>
            <a:off x="3581400" y="609600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ON</a:t>
            </a:r>
            <a:endParaRPr lang="en-US" sz="1100" dirty="0"/>
          </a:p>
        </p:txBody>
      </p:sp>
      <p:sp>
        <p:nvSpPr>
          <p:cNvPr id="66" name="TextBox 65"/>
          <p:cNvSpPr txBox="1"/>
          <p:nvPr/>
        </p:nvSpPr>
        <p:spPr>
          <a:xfrm>
            <a:off x="4267200" y="64439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OFF</a:t>
            </a:r>
            <a:endParaRPr lang="en-US" sz="1100" dirty="0"/>
          </a:p>
        </p:txBody>
      </p:sp>
      <p:sp>
        <p:nvSpPr>
          <p:cNvPr id="67" name="TextBox 66"/>
          <p:cNvSpPr txBox="1"/>
          <p:nvPr/>
        </p:nvSpPr>
        <p:spPr>
          <a:xfrm>
            <a:off x="2819400" y="64439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OFF</a:t>
            </a:r>
            <a:endParaRPr lang="en-US" sz="1100" dirty="0"/>
          </a:p>
        </p:txBody>
      </p:sp>
      <p:sp>
        <p:nvSpPr>
          <p:cNvPr id="68" name="TextBox 67"/>
          <p:cNvSpPr txBox="1"/>
          <p:nvPr/>
        </p:nvSpPr>
        <p:spPr>
          <a:xfrm>
            <a:off x="2133600" y="609600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ON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>
            <a:off x="381000" y="2286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8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28600" y="0"/>
            <a:ext cx="990600" cy="990600"/>
          </a:xfrm>
          <a:prstGeom prst="ellips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1066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685800" y="609600"/>
            <a:ext cx="7236578" cy="3105150"/>
            <a:chOff x="838200" y="990600"/>
            <a:chExt cx="7236578" cy="310515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38200" y="990600"/>
              <a:ext cx="7236578" cy="31051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Rectangle 5"/>
            <p:cNvSpPr/>
            <p:nvPr/>
          </p:nvSpPr>
          <p:spPr>
            <a:xfrm>
              <a:off x="3810000" y="1676400"/>
              <a:ext cx="39128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n w="18415" cmpd="sng">
                    <a:solidFill>
                      <a:srgbClr val="008000"/>
                    </a:solidFill>
                    <a:prstDash val="solid"/>
                  </a:ln>
                  <a:solidFill>
                    <a:schemeClr val="accent6">
                      <a:lumMod val="20000"/>
                      <a:lumOff val="80000"/>
                    </a:schemeClr>
                  </a:soli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MATLAB  - Xilinx Interface</a:t>
              </a:r>
              <a:endParaRPr lang="en-US" dirty="0"/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0" y="3429000"/>
            <a:ext cx="5410200" cy="304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0" name="Straight Arrow Connector 9"/>
          <p:cNvCxnSpPr/>
          <p:nvPr/>
        </p:nvCxnSpPr>
        <p:spPr bwMode="auto">
          <a:xfrm rot="5400000">
            <a:off x="6285706" y="3238500"/>
            <a:ext cx="381794" cy="79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05200" y="4114800"/>
            <a:ext cx="129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Upper Band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3429000" y="4724400"/>
            <a:ext cx="129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Lower Band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60960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1447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 txBox="1">
            <a:spLocks/>
          </p:cNvSpPr>
          <p:nvPr/>
        </p:nvSpPr>
        <p:spPr bwMode="auto">
          <a:xfrm>
            <a:off x="838200" y="2895600"/>
            <a:ext cx="7848600" cy="167640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0" dirty="0" smtClean="0">
                <a:ln w="18415" cmpd="sng">
                  <a:solidFill>
                    <a:srgbClr val="FFC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Electronic Artist -  FPGA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 w="18415" cmpd="sng">
                  <a:solidFill>
                    <a:srgbClr val="FFC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Canvas</a:t>
            </a:r>
            <a:r>
              <a:rPr kumimoji="0" lang="en-US" sz="4400" b="0" i="0" u="none" strike="noStrike" kern="0" cap="none" spc="0" normalizeH="0" noProof="0" dirty="0" smtClean="0">
                <a:ln w="18415" cmpd="sng">
                  <a:solidFill>
                    <a:srgbClr val="FFC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- CRO</a:t>
            </a:r>
            <a:endParaRPr kumimoji="0" lang="en-US" sz="4400" b="0" i="0" u="none" strike="noStrike" kern="0" cap="none" spc="0" normalizeH="0" baseline="0" noProof="0" dirty="0" smtClean="0">
              <a:ln w="18415" cmpd="sng">
                <a:solidFill>
                  <a:srgbClr val="FFC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1676400" y="381000"/>
            <a:ext cx="6324600" cy="762000"/>
          </a:xfrm>
          <a:prstGeom prst="rect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solidFill>
                    <a:srgbClr val="FFC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Just for Joy </a:t>
            </a:r>
            <a:r>
              <a:rPr lang="en-US" sz="2800" kern="0" dirty="0" smtClean="0">
                <a:ln w="18415" cmpd="sng">
                  <a:solidFill>
                    <a:srgbClr val="FFC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Become a Painter Today </a:t>
            </a:r>
            <a:endParaRPr kumimoji="0" lang="en-US" sz="2800" b="0" i="0" u="none" strike="noStrike" kern="0" cap="none" spc="0" normalizeH="0" baseline="0" noProof="0" dirty="0" smtClean="0">
              <a:ln w="18415" cmpd="sng">
                <a:solidFill>
                  <a:srgbClr val="FFC000"/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304800" y="228600"/>
            <a:ext cx="990600" cy="990600"/>
          </a:xfrm>
          <a:prstGeom prst="ellips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3810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9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96000" y="1905000"/>
            <a:ext cx="24233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defRPr/>
            </a:pPr>
            <a:r>
              <a:rPr lang="en-US" kern="0" dirty="0" smtClean="0">
                <a:ln w="18415" cmpd="sng">
                  <a:solidFill>
                    <a:srgbClr val="FFC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Digital Painting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867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1066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04800" y="228600"/>
            <a:ext cx="3048000" cy="769441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dirty="0" smtClean="0">
                <a:ln w="18415" cmpd="sng">
                  <a:solidFill>
                    <a:srgbClr val="FF505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eorgia" pitchFamily="18" charset="0"/>
              </a:rPr>
              <a:t>Salute</a:t>
            </a:r>
            <a:endParaRPr lang="en-US" sz="4400" dirty="0">
              <a:ln w="18415" cmpd="sng">
                <a:solidFill>
                  <a:srgbClr val="FF5050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114800" y="6088559"/>
            <a:ext cx="4800600" cy="769441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dirty="0" smtClean="0">
                <a:ln w="18415" cmpd="sng">
                  <a:solidFill>
                    <a:srgbClr val="FF505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eorgia" pitchFamily="18" charset="0"/>
              </a:rPr>
              <a:t>To a Real teacher</a:t>
            </a:r>
            <a:endParaRPr lang="en-US" sz="4400" dirty="0">
              <a:ln w="18415" cmpd="sng">
                <a:solidFill>
                  <a:srgbClr val="FF5050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68610" name="Picture 2" descr="C:\Users\SenthilKumaran\Desktop\let_us_sacrifice_our_today-646-16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828800"/>
            <a:ext cx="4114801" cy="3048000"/>
          </a:xfrm>
          <a:prstGeom prst="rect">
            <a:avLst/>
          </a:prstGeom>
          <a:noFill/>
        </p:spPr>
      </p:pic>
      <p:grpSp>
        <p:nvGrpSpPr>
          <p:cNvPr id="12" name="Group 11"/>
          <p:cNvGrpSpPr/>
          <p:nvPr/>
        </p:nvGrpSpPr>
        <p:grpSpPr>
          <a:xfrm>
            <a:off x="4038600" y="1066800"/>
            <a:ext cx="4876800" cy="4500265"/>
            <a:chOff x="4191000" y="1757065"/>
            <a:chExt cx="4876800" cy="4500265"/>
          </a:xfrm>
        </p:grpSpPr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4343400" y="4500265"/>
              <a:ext cx="4724400" cy="1169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US" sz="2800" b="1" cap="all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  <a:latin typeface="Georgia" pitchFamily="18" charset="0"/>
                </a:rPr>
                <a:t>M.Senthil Kumaran</a:t>
              </a:r>
            </a:p>
            <a:p>
              <a:pPr algn="l">
                <a:spcBef>
                  <a:spcPct val="50000"/>
                </a:spcBef>
                <a:defRPr/>
              </a:pPr>
              <a:r>
                <a:rPr lang="en-US" sz="2800" b="1" cap="all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  <a:latin typeface="Georgia" pitchFamily="18" charset="0"/>
                </a:rPr>
                <a:t>VIJAYENDERAN</a:t>
              </a:r>
              <a:endParaRPr lang="en-US" sz="28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Georgia" pitchFamily="18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4343400" y="2747665"/>
              <a:ext cx="4419600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>
                <a:spcBef>
                  <a:spcPct val="50000"/>
                </a:spcBef>
                <a:defRPr/>
              </a:pPr>
              <a:r>
                <a:rPr lang="en-US" sz="2000" b="1" dirty="0" smtClean="0">
                  <a:ln w="10541" cmpd="sng">
                    <a:solidFill>
                      <a:srgbClr val="996633"/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latin typeface="Georgia" pitchFamily="18" charset="0"/>
                </a:rPr>
                <a:t>Design of Digital Controllers in FPGA using Matlab System Generator Toolbox – Hands On</a:t>
              </a:r>
              <a:endParaRPr lang="en-US" sz="2000" b="1" dirty="0">
                <a:ln w="10541" cmpd="sng">
                  <a:solidFill>
                    <a:srgbClr val="996633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Georgia" pitchFamily="18" charset="0"/>
              </a:endParaRPr>
            </a:p>
          </p:txBody>
        </p:sp>
        <p:sp>
          <p:nvSpPr>
            <p:cNvPr id="15" name="Text Box 6"/>
            <p:cNvSpPr txBox="1">
              <a:spLocks noChangeArrowheads="1"/>
            </p:cNvSpPr>
            <p:nvPr/>
          </p:nvSpPr>
          <p:spPr bwMode="auto">
            <a:xfrm>
              <a:off x="4343400" y="1757065"/>
              <a:ext cx="4114800" cy="707886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US" sz="4000" b="1" dirty="0" smtClean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latin typeface="Georgia" pitchFamily="18" charset="0"/>
                </a:rPr>
                <a:t>Workshop </a:t>
              </a:r>
              <a:r>
                <a:rPr lang="en-US" sz="4000" b="1" dirty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latin typeface="Georgia" pitchFamily="18" charset="0"/>
                </a:rPr>
                <a:t>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191000" y="3962400"/>
              <a:ext cx="3505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Starting Time 8:30 AM</a:t>
              </a:r>
              <a:endParaRPr lang="en-IN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91000" y="5795665"/>
              <a:ext cx="487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Finishing Time – We Don’t Know</a:t>
              </a:r>
              <a:endParaRPr lang="en-IN" dirty="0"/>
            </a:p>
          </p:txBody>
        </p:sp>
      </p:grp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1600200" y="5029200"/>
            <a:ext cx="2819400" cy="584775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200" dirty="0" smtClean="0">
                <a:ln w="18415" cmpd="sng">
                  <a:solidFill>
                    <a:srgbClr val="FF505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eorgia" pitchFamily="18" charset="0"/>
              </a:rPr>
              <a:t>Sacrifice </a:t>
            </a:r>
            <a:r>
              <a:rPr lang="en-US" sz="3200" dirty="0" smtClean="0">
                <a:ln w="18415" cmpd="sng">
                  <a:solidFill>
                    <a:srgbClr val="FF505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eorgia" pitchFamily="18" charset="0"/>
                <a:sym typeface="Wingdings" pitchFamily="2" charset="2"/>
              </a:rPr>
              <a:t></a:t>
            </a:r>
            <a:endParaRPr lang="en-US" sz="3200" dirty="0">
              <a:ln w="18415" cmpd="sng">
                <a:solidFill>
                  <a:srgbClr val="FF5050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066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C:\Users\ZenTill\Desktop\ds1000e72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7200" y="3987800"/>
            <a:ext cx="4876800" cy="2870200"/>
          </a:xfrm>
          <a:prstGeom prst="rect">
            <a:avLst/>
          </a:prstGeom>
          <a:noFill/>
        </p:spPr>
      </p:pic>
      <p:pic>
        <p:nvPicPr>
          <p:cNvPr id="8" name="Picture 6" descr="C:\Users\ZenTill\Desktop\myAtOQXi9Fw5yRqhI9rtfW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3276600" cy="3276600"/>
          </a:xfrm>
          <a:prstGeom prst="rect">
            <a:avLst/>
          </a:prstGeom>
          <a:noFill/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3200400" y="2667000"/>
            <a:ext cx="2438400" cy="1143000"/>
          </a:xfrm>
          <a:prstGeom prst="rect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 w="18415" cmpd="sng">
                  <a:solidFill>
                    <a:srgbClr val="FFC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Canvas</a:t>
            </a:r>
          </a:p>
        </p:txBody>
      </p:sp>
      <p:cxnSp>
        <p:nvCxnSpPr>
          <p:cNvPr id="14" name="Shape 13"/>
          <p:cNvCxnSpPr>
            <a:stCxn id="9" idx="1"/>
          </p:cNvCxnSpPr>
          <p:nvPr/>
        </p:nvCxnSpPr>
        <p:spPr bwMode="auto">
          <a:xfrm rot="10800000">
            <a:off x="2819400" y="2819400"/>
            <a:ext cx="381000" cy="4191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 bwMode="auto">
          <a:xfrm rot="16200000" flipH="1">
            <a:off x="5715000" y="3276600"/>
            <a:ext cx="609600" cy="609600"/>
          </a:xfrm>
          <a:prstGeom prst="bentConnector3">
            <a:avLst>
              <a:gd name="adj1" fmla="val 1539"/>
            </a:avLst>
          </a:prstGeom>
          <a:ln>
            <a:solidFill>
              <a:srgbClr val="FF3300"/>
            </a:solidFill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1066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43" name="Picture 3" descr="C:\Users\ZenTill\Desktop\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0"/>
            <a:ext cx="5943600" cy="2667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42" name="Picture 2" descr="C:\Users\ZenTill\Desktop\aa-oscope75-32-o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6578" y="3706812"/>
            <a:ext cx="4697422" cy="3151188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33813" y="0"/>
            <a:ext cx="91101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Understanding the internals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29200" y="2514600"/>
            <a:ext cx="3886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/>
              <a:t>Voltages along X and Y plate defines the Coordinates of luminance</a:t>
            </a:r>
            <a:endParaRPr lang="en-US" sz="1800" dirty="0"/>
          </a:p>
        </p:txBody>
      </p:sp>
      <p:sp>
        <p:nvSpPr>
          <p:cNvPr id="14" name="TextBox 13"/>
          <p:cNvSpPr txBox="1"/>
          <p:nvPr/>
        </p:nvSpPr>
        <p:spPr>
          <a:xfrm>
            <a:off x="152400" y="41148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/>
              <a:t>X Y Plates are the hands of our Digital Painter</a:t>
            </a:r>
            <a:endParaRPr lang="en-US" sz="1800" dirty="0"/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5217736"/>
            <a:ext cx="2209800" cy="164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/>
          <p:cNvCxnSpPr/>
          <p:nvPr/>
        </p:nvCxnSpPr>
        <p:spPr bwMode="auto">
          <a:xfrm flipV="1">
            <a:off x="8382000" y="1752600"/>
            <a:ext cx="381000" cy="2234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00" name="Straight Connector 99"/>
          <p:cNvCxnSpPr/>
          <p:nvPr/>
        </p:nvCxnSpPr>
        <p:spPr bwMode="auto">
          <a:xfrm flipV="1">
            <a:off x="8382000" y="2971800"/>
            <a:ext cx="381000" cy="2234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609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81000" y="0"/>
            <a:ext cx="83280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Coordinate Voltage Generation Circuit</a:t>
            </a:r>
            <a:endParaRPr lang="en-US" sz="36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217736"/>
            <a:ext cx="2209800" cy="164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4737000"/>
            <a:ext cx="2895600" cy="1892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268" name="Picture 4" descr="C:\Users\ZenTill\Desktop\low_pass_filter freq response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29400" y="4700368"/>
            <a:ext cx="2428875" cy="1943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9" name="Group 18"/>
          <p:cNvGrpSpPr/>
          <p:nvPr/>
        </p:nvGrpSpPr>
        <p:grpSpPr>
          <a:xfrm>
            <a:off x="228600" y="1371600"/>
            <a:ext cx="2286000" cy="962799"/>
            <a:chOff x="228600" y="1371600"/>
            <a:chExt cx="2286000" cy="962799"/>
          </a:xfrm>
        </p:grpSpPr>
        <p:sp>
          <p:nvSpPr>
            <p:cNvPr id="14" name="TextBox 13"/>
            <p:cNvSpPr txBox="1"/>
            <p:nvPr/>
          </p:nvSpPr>
          <p:spPr>
            <a:xfrm>
              <a:off x="228600" y="1371600"/>
              <a:ext cx="228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Digital information of the X coordinate to be Illuminated</a:t>
              </a:r>
              <a:endParaRPr 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8600" y="2057400"/>
              <a:ext cx="228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High frequency Saw tooth</a:t>
              </a:r>
              <a:endParaRPr lang="en-US" sz="12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28600" y="28194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Digital information of the Y coordinate to be Illuminated</a:t>
            </a:r>
            <a:endParaRPr lang="en-US" sz="1200" dirty="0"/>
          </a:p>
        </p:txBody>
      </p:sp>
      <p:cxnSp>
        <p:nvCxnSpPr>
          <p:cNvPr id="21" name="Straight Connector 20"/>
          <p:cNvCxnSpPr/>
          <p:nvPr/>
        </p:nvCxnSpPr>
        <p:spPr bwMode="auto">
          <a:xfrm rot="5400000">
            <a:off x="2210594" y="1599406"/>
            <a:ext cx="457200" cy="1588"/>
          </a:xfrm>
          <a:prstGeom prst="line">
            <a:avLst/>
          </a:prstGeom>
          <a:ln>
            <a:solidFill>
              <a:srgbClr val="008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auto">
          <a:xfrm rot="5400000">
            <a:off x="2210594" y="3047206"/>
            <a:ext cx="457200" cy="1588"/>
          </a:xfrm>
          <a:prstGeom prst="line">
            <a:avLst/>
          </a:prstGeom>
          <a:ln>
            <a:solidFill>
              <a:srgbClr val="FF33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 bwMode="auto">
          <a:xfrm rot="5400000">
            <a:off x="2248694" y="2247106"/>
            <a:ext cx="381000" cy="1588"/>
          </a:xfrm>
          <a:prstGeom prst="line">
            <a:avLst/>
          </a:prstGeom>
          <a:ln>
            <a:solidFill>
              <a:srgbClr val="663300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 bwMode="auto">
          <a:xfrm flipV="1">
            <a:off x="2438400" y="1600200"/>
            <a:ext cx="1295400" cy="2233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flipV="1">
            <a:off x="2438400" y="2286000"/>
            <a:ext cx="1295400" cy="2233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 flipV="1">
            <a:off x="2438400" y="3048000"/>
            <a:ext cx="1295400" cy="2233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83" name="Group 82"/>
          <p:cNvGrpSpPr/>
          <p:nvPr/>
        </p:nvGrpSpPr>
        <p:grpSpPr>
          <a:xfrm>
            <a:off x="2514600" y="1981200"/>
            <a:ext cx="1066800" cy="228583"/>
            <a:chOff x="4953000" y="2286017"/>
            <a:chExt cx="3027184" cy="762002"/>
          </a:xfrm>
        </p:grpSpPr>
        <p:grpSp>
          <p:nvGrpSpPr>
            <p:cNvPr id="31" name="Group 148"/>
            <p:cNvGrpSpPr/>
            <p:nvPr/>
          </p:nvGrpSpPr>
          <p:grpSpPr>
            <a:xfrm>
              <a:off x="4953000" y="2291108"/>
              <a:ext cx="1005929" cy="749272"/>
              <a:chOff x="990600" y="4495667"/>
              <a:chExt cx="1267264" cy="381927"/>
            </a:xfrm>
          </p:grpSpPr>
          <p:grpSp>
            <p:nvGrpSpPr>
              <p:cNvPr id="64" name="Group 6"/>
              <p:cNvGrpSpPr/>
              <p:nvPr/>
            </p:nvGrpSpPr>
            <p:grpSpPr>
              <a:xfrm>
                <a:off x="990600" y="4496461"/>
                <a:ext cx="254264" cy="381133"/>
                <a:chOff x="762000" y="3352800"/>
                <a:chExt cx="381794" cy="457994"/>
              </a:xfrm>
            </p:grpSpPr>
            <p:cxnSp>
              <p:nvCxnSpPr>
                <p:cNvPr id="77" name="Straight Connector 7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8" name="Straight Connector 77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65" name="Group 10"/>
              <p:cNvGrpSpPr/>
              <p:nvPr/>
            </p:nvGrpSpPr>
            <p:grpSpPr>
              <a:xfrm>
                <a:off x="1243807" y="4495800"/>
                <a:ext cx="254264" cy="381133"/>
                <a:chOff x="762000" y="3352800"/>
                <a:chExt cx="381794" cy="457994"/>
              </a:xfrm>
            </p:grpSpPr>
            <p:cxnSp>
              <p:nvCxnSpPr>
                <p:cNvPr id="75" name="Straight Connector 74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6" name="Straight Connector 75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66" name="Group 13"/>
              <p:cNvGrpSpPr/>
              <p:nvPr/>
            </p:nvGrpSpPr>
            <p:grpSpPr>
              <a:xfrm>
                <a:off x="1497542" y="4495800"/>
                <a:ext cx="254264" cy="381133"/>
                <a:chOff x="762000" y="3352800"/>
                <a:chExt cx="381794" cy="457994"/>
              </a:xfrm>
            </p:grpSpPr>
            <p:cxnSp>
              <p:nvCxnSpPr>
                <p:cNvPr id="73" name="Straight Connector 72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4" name="Straight Connector 73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67" name="Group 13"/>
              <p:cNvGrpSpPr/>
              <p:nvPr/>
            </p:nvGrpSpPr>
            <p:grpSpPr>
              <a:xfrm>
                <a:off x="1746740" y="4495667"/>
                <a:ext cx="254264" cy="381133"/>
                <a:chOff x="762000" y="3352800"/>
                <a:chExt cx="381794" cy="457994"/>
              </a:xfrm>
            </p:grpSpPr>
            <p:cxnSp>
              <p:nvCxnSpPr>
                <p:cNvPr id="71" name="Straight Connector 70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68" name="Group 13"/>
              <p:cNvGrpSpPr/>
              <p:nvPr/>
            </p:nvGrpSpPr>
            <p:grpSpPr>
              <a:xfrm>
                <a:off x="2003600" y="4495800"/>
                <a:ext cx="254264" cy="381133"/>
                <a:chOff x="762000" y="3352800"/>
                <a:chExt cx="381794" cy="457994"/>
              </a:xfrm>
            </p:grpSpPr>
            <p:cxnSp>
              <p:nvCxnSpPr>
                <p:cNvPr id="69" name="Straight Connector 68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0" name="Straight Connector 69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32" name="Group 149"/>
            <p:cNvGrpSpPr/>
            <p:nvPr/>
          </p:nvGrpSpPr>
          <p:grpSpPr>
            <a:xfrm>
              <a:off x="5975505" y="2286017"/>
              <a:ext cx="1005929" cy="749272"/>
              <a:chOff x="990600" y="4495667"/>
              <a:chExt cx="1267264" cy="381927"/>
            </a:xfrm>
          </p:grpSpPr>
          <p:grpSp>
            <p:nvGrpSpPr>
              <p:cNvPr id="49" name="Group 6"/>
              <p:cNvGrpSpPr/>
              <p:nvPr/>
            </p:nvGrpSpPr>
            <p:grpSpPr>
              <a:xfrm>
                <a:off x="990600" y="4496461"/>
                <a:ext cx="254264" cy="381133"/>
                <a:chOff x="762000" y="3352800"/>
                <a:chExt cx="381794" cy="457994"/>
              </a:xfrm>
            </p:grpSpPr>
            <p:cxnSp>
              <p:nvCxnSpPr>
                <p:cNvPr id="62" name="Straight Connector 7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3" name="Straight Connector 62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0" name="Group 10"/>
              <p:cNvGrpSpPr/>
              <p:nvPr/>
            </p:nvGrpSpPr>
            <p:grpSpPr>
              <a:xfrm>
                <a:off x="1243807" y="4495800"/>
                <a:ext cx="254264" cy="381133"/>
                <a:chOff x="762000" y="3352800"/>
                <a:chExt cx="381794" cy="457994"/>
              </a:xfrm>
            </p:grpSpPr>
            <p:cxnSp>
              <p:nvCxnSpPr>
                <p:cNvPr id="60" name="Straight Connector 59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1" name="Straight Connector 60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1" name="Group 13"/>
              <p:cNvGrpSpPr/>
              <p:nvPr/>
            </p:nvGrpSpPr>
            <p:grpSpPr>
              <a:xfrm>
                <a:off x="1497542" y="4495800"/>
                <a:ext cx="254264" cy="381133"/>
                <a:chOff x="762000" y="3352800"/>
                <a:chExt cx="381794" cy="457994"/>
              </a:xfrm>
            </p:grpSpPr>
            <p:cxnSp>
              <p:nvCxnSpPr>
                <p:cNvPr id="58" name="Straight Connector 57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9" name="Straight Connector 58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2" name="Group 13"/>
              <p:cNvGrpSpPr/>
              <p:nvPr/>
            </p:nvGrpSpPr>
            <p:grpSpPr>
              <a:xfrm>
                <a:off x="1746740" y="4495667"/>
                <a:ext cx="254264" cy="381133"/>
                <a:chOff x="762000" y="3352800"/>
                <a:chExt cx="381794" cy="457994"/>
              </a:xfrm>
            </p:grpSpPr>
            <p:cxnSp>
              <p:nvCxnSpPr>
                <p:cNvPr id="56" name="Straight Connector 55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7" name="Straight Connector 56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3" name="Group 13"/>
              <p:cNvGrpSpPr/>
              <p:nvPr/>
            </p:nvGrpSpPr>
            <p:grpSpPr>
              <a:xfrm>
                <a:off x="2003600" y="4495800"/>
                <a:ext cx="254264" cy="381133"/>
                <a:chOff x="762000" y="3352800"/>
                <a:chExt cx="381794" cy="457994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5" name="Straight Connector 54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33" name="Group 165"/>
            <p:cNvGrpSpPr/>
            <p:nvPr/>
          </p:nvGrpSpPr>
          <p:grpSpPr>
            <a:xfrm>
              <a:off x="6974255" y="2298747"/>
              <a:ext cx="1005929" cy="749272"/>
              <a:chOff x="990600" y="4495667"/>
              <a:chExt cx="1267264" cy="381927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990600" y="4496461"/>
                <a:ext cx="254264" cy="381133"/>
                <a:chOff x="762000" y="3352800"/>
                <a:chExt cx="381794" cy="457994"/>
              </a:xfrm>
            </p:grpSpPr>
            <p:cxnSp>
              <p:nvCxnSpPr>
                <p:cNvPr id="47" name="Straight Connector 7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8" name="Straight Connector 47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5" name="Group 10"/>
              <p:cNvGrpSpPr/>
              <p:nvPr/>
            </p:nvGrpSpPr>
            <p:grpSpPr>
              <a:xfrm>
                <a:off x="1243807" y="4495800"/>
                <a:ext cx="254264" cy="381133"/>
                <a:chOff x="762000" y="3352800"/>
                <a:chExt cx="381794" cy="457994"/>
              </a:xfrm>
            </p:grpSpPr>
            <p:cxnSp>
              <p:nvCxnSpPr>
                <p:cNvPr id="45" name="Straight Connector 44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6" name="Straight Connector 45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6" name="Group 13"/>
              <p:cNvGrpSpPr/>
              <p:nvPr/>
            </p:nvGrpSpPr>
            <p:grpSpPr>
              <a:xfrm>
                <a:off x="1497542" y="4495800"/>
                <a:ext cx="254264" cy="381133"/>
                <a:chOff x="762000" y="3352800"/>
                <a:chExt cx="381794" cy="457994"/>
              </a:xfrm>
            </p:grpSpPr>
            <p:cxnSp>
              <p:nvCxnSpPr>
                <p:cNvPr id="43" name="Straight Connector 42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4" name="Straight Connector 43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7" name="Group 13"/>
              <p:cNvGrpSpPr/>
              <p:nvPr/>
            </p:nvGrpSpPr>
            <p:grpSpPr>
              <a:xfrm>
                <a:off x="1746740" y="4495667"/>
                <a:ext cx="254264" cy="381133"/>
                <a:chOff x="762000" y="3352800"/>
                <a:chExt cx="381794" cy="457994"/>
              </a:xfrm>
            </p:grpSpPr>
            <p:cxnSp>
              <p:nvCxnSpPr>
                <p:cNvPr id="41" name="Straight Connector 40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2" name="Straight Connector 41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8" name="Group 13"/>
              <p:cNvGrpSpPr/>
              <p:nvPr/>
            </p:nvGrpSpPr>
            <p:grpSpPr>
              <a:xfrm>
                <a:off x="2003600" y="4495800"/>
                <a:ext cx="254264" cy="381133"/>
                <a:chOff x="762000" y="3352800"/>
                <a:chExt cx="381794" cy="457994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auto">
                <a:xfrm rot="5400000" flipH="1" flipV="1">
                  <a:off x="723900" y="3390900"/>
                  <a:ext cx="457200" cy="381000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0" name="Straight Connector 39"/>
                <p:cNvCxnSpPr/>
                <p:nvPr/>
              </p:nvCxnSpPr>
              <p:spPr bwMode="auto">
                <a:xfrm rot="5400000">
                  <a:off x="914400" y="3581400"/>
                  <a:ext cx="457200" cy="1588"/>
                </a:xfrm>
                <a:prstGeom prst="line">
                  <a:avLst/>
                </a:prstGeom>
                <a:solidFill>
                  <a:srgbClr val="663300">
                    <a:alpha val="0"/>
                  </a:srgbClr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sp>
        <p:nvSpPr>
          <p:cNvPr id="84" name="Rounded Rectangle 83"/>
          <p:cNvSpPr/>
          <p:nvPr/>
        </p:nvSpPr>
        <p:spPr bwMode="auto">
          <a:xfrm>
            <a:off x="3733800" y="1371601"/>
            <a:ext cx="1600200" cy="1736646"/>
          </a:xfrm>
          <a:prstGeom prst="round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rPr>
              <a:t>Modulator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If (Cr &gt; Dx )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Ox = 1;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Else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Ox =0;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cxnSp>
        <p:nvCxnSpPr>
          <p:cNvPr id="86" name="Straight Connector 85"/>
          <p:cNvCxnSpPr/>
          <p:nvPr/>
        </p:nvCxnSpPr>
        <p:spPr bwMode="auto">
          <a:xfrm flipV="1">
            <a:off x="6400800" y="1676400"/>
            <a:ext cx="533400" cy="2234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8" name="Straight Connector 87"/>
          <p:cNvCxnSpPr/>
          <p:nvPr/>
        </p:nvCxnSpPr>
        <p:spPr bwMode="auto">
          <a:xfrm flipV="1">
            <a:off x="6400800" y="2819400"/>
            <a:ext cx="533400" cy="2234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89" name="TextBox 88"/>
          <p:cNvSpPr txBox="1"/>
          <p:nvPr/>
        </p:nvSpPr>
        <p:spPr>
          <a:xfrm>
            <a:off x="3429000" y="12954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Dx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3352800" y="30480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Dy</a:t>
            </a:r>
            <a:endParaRPr lang="en-US" sz="1100" dirty="0"/>
          </a:p>
        </p:txBody>
      </p:sp>
      <p:sp>
        <p:nvSpPr>
          <p:cNvPr id="91" name="TextBox 90"/>
          <p:cNvSpPr txBox="1"/>
          <p:nvPr/>
        </p:nvSpPr>
        <p:spPr>
          <a:xfrm>
            <a:off x="6553200" y="13716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Ox</a:t>
            </a:r>
            <a:endParaRPr lang="en-US" sz="1100" dirty="0"/>
          </a:p>
        </p:txBody>
      </p:sp>
      <p:sp>
        <p:nvSpPr>
          <p:cNvPr id="92" name="TextBox 91"/>
          <p:cNvSpPr txBox="1"/>
          <p:nvPr/>
        </p:nvSpPr>
        <p:spPr>
          <a:xfrm>
            <a:off x="6567268" y="28194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Oy</a:t>
            </a:r>
            <a:endParaRPr lang="en-US" sz="1100" dirty="0"/>
          </a:p>
        </p:txBody>
      </p:sp>
      <p:sp>
        <p:nvSpPr>
          <p:cNvPr id="93" name="TextBox 92"/>
          <p:cNvSpPr txBox="1"/>
          <p:nvPr/>
        </p:nvSpPr>
        <p:spPr>
          <a:xfrm>
            <a:off x="3352800" y="22860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Cr</a:t>
            </a:r>
            <a:endParaRPr lang="en-US" sz="1100" dirty="0"/>
          </a:p>
        </p:txBody>
      </p:sp>
      <p:sp>
        <p:nvSpPr>
          <p:cNvPr id="85" name="Rounded Rectangle 84"/>
          <p:cNvSpPr/>
          <p:nvPr/>
        </p:nvSpPr>
        <p:spPr bwMode="auto">
          <a:xfrm>
            <a:off x="5105400" y="1371600"/>
            <a:ext cx="1524000" cy="17062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rPr>
              <a:t>Modulator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If (Cr &gt; Dy )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Oy= 1;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Else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Oy =0;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94" name="Rounded Rectangle 93"/>
          <p:cNvSpPr/>
          <p:nvPr/>
        </p:nvSpPr>
        <p:spPr bwMode="auto">
          <a:xfrm>
            <a:off x="6934200" y="1371600"/>
            <a:ext cx="1524000" cy="195637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rPr>
              <a:t>Low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rPr>
              <a:t> pass Filter  ( X)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Low pass Filter(Y)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cxnSp>
        <p:nvCxnSpPr>
          <p:cNvPr id="95" name="Straight Connector 94"/>
          <p:cNvCxnSpPr/>
          <p:nvPr/>
        </p:nvCxnSpPr>
        <p:spPr bwMode="auto">
          <a:xfrm rot="10800000" flipH="1">
            <a:off x="6934200" y="2321652"/>
            <a:ext cx="1524000" cy="1588"/>
          </a:xfrm>
          <a:prstGeom prst="line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1" name="TextBox 100"/>
          <p:cNvSpPr txBox="1"/>
          <p:nvPr/>
        </p:nvSpPr>
        <p:spPr>
          <a:xfrm>
            <a:off x="8458200" y="1447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Vx</a:t>
            </a:r>
            <a:endParaRPr lang="en-US" sz="1100" dirty="0"/>
          </a:p>
        </p:txBody>
      </p:sp>
      <p:sp>
        <p:nvSpPr>
          <p:cNvPr id="102" name="TextBox 101"/>
          <p:cNvSpPr txBox="1"/>
          <p:nvPr/>
        </p:nvSpPr>
        <p:spPr>
          <a:xfrm>
            <a:off x="8458200" y="2971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Vy</a:t>
            </a:r>
            <a:endParaRPr lang="en-US" sz="1100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2514600" y="3199606"/>
            <a:ext cx="1524000" cy="534194"/>
            <a:chOff x="2514600" y="3199606"/>
            <a:chExt cx="1524000" cy="534194"/>
          </a:xfrm>
        </p:grpSpPr>
        <p:sp>
          <p:nvSpPr>
            <p:cNvPr id="103" name="Freeform 102"/>
            <p:cNvSpPr/>
            <p:nvPr/>
          </p:nvSpPr>
          <p:spPr bwMode="auto">
            <a:xfrm>
              <a:off x="2514600" y="3200400"/>
              <a:ext cx="1295400" cy="461665"/>
            </a:xfrm>
            <a:custGeom>
              <a:avLst/>
              <a:gdLst>
                <a:gd name="connsiteX0" fmla="*/ 0 w 3488787"/>
                <a:gd name="connsiteY0" fmla="*/ 347003 h 862818"/>
                <a:gd name="connsiteX1" fmla="*/ 323557 w 3488787"/>
                <a:gd name="connsiteY1" fmla="*/ 248529 h 862818"/>
                <a:gd name="connsiteX2" fmla="*/ 745587 w 3488787"/>
                <a:gd name="connsiteY2" fmla="*/ 332935 h 862818"/>
                <a:gd name="connsiteX3" fmla="*/ 1209821 w 3488787"/>
                <a:gd name="connsiteY3" fmla="*/ 65649 h 862818"/>
                <a:gd name="connsiteX4" fmla="*/ 1434904 w 3488787"/>
                <a:gd name="connsiteY4" fmla="*/ 726831 h 862818"/>
                <a:gd name="connsiteX5" fmla="*/ 1645920 w 3488787"/>
                <a:gd name="connsiteY5" fmla="*/ 726831 h 862818"/>
                <a:gd name="connsiteX6" fmla="*/ 1800664 w 3488787"/>
                <a:gd name="connsiteY6" fmla="*/ 811237 h 862818"/>
                <a:gd name="connsiteX7" fmla="*/ 1997612 w 3488787"/>
                <a:gd name="connsiteY7" fmla="*/ 712763 h 862818"/>
                <a:gd name="connsiteX8" fmla="*/ 2067951 w 3488787"/>
                <a:gd name="connsiteY8" fmla="*/ 403274 h 862818"/>
                <a:gd name="connsiteX9" fmla="*/ 2222695 w 3488787"/>
                <a:gd name="connsiteY9" fmla="*/ 558019 h 862818"/>
                <a:gd name="connsiteX10" fmla="*/ 2461846 w 3488787"/>
                <a:gd name="connsiteY10" fmla="*/ 529883 h 862818"/>
                <a:gd name="connsiteX11" fmla="*/ 2672861 w 3488787"/>
                <a:gd name="connsiteY11" fmla="*/ 698695 h 862818"/>
                <a:gd name="connsiteX12" fmla="*/ 3080824 w 3488787"/>
                <a:gd name="connsiteY12" fmla="*/ 839372 h 862818"/>
                <a:gd name="connsiteX13" fmla="*/ 3488787 w 3488787"/>
                <a:gd name="connsiteY13" fmla="*/ 839372 h 86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88787" h="862818">
                  <a:moveTo>
                    <a:pt x="0" y="347003"/>
                  </a:moveTo>
                  <a:cubicBezTo>
                    <a:pt x="99646" y="298938"/>
                    <a:pt x="199293" y="250874"/>
                    <a:pt x="323557" y="248529"/>
                  </a:cubicBezTo>
                  <a:cubicBezTo>
                    <a:pt x="447821" y="246184"/>
                    <a:pt x="597876" y="363415"/>
                    <a:pt x="745587" y="332935"/>
                  </a:cubicBezTo>
                  <a:cubicBezTo>
                    <a:pt x="893298" y="302455"/>
                    <a:pt x="1094935" y="0"/>
                    <a:pt x="1209821" y="65649"/>
                  </a:cubicBezTo>
                  <a:cubicBezTo>
                    <a:pt x="1324707" y="131298"/>
                    <a:pt x="1362221" y="616634"/>
                    <a:pt x="1434904" y="726831"/>
                  </a:cubicBezTo>
                  <a:cubicBezTo>
                    <a:pt x="1507587" y="837028"/>
                    <a:pt x="1584960" y="712763"/>
                    <a:pt x="1645920" y="726831"/>
                  </a:cubicBezTo>
                  <a:cubicBezTo>
                    <a:pt x="1706880" y="740899"/>
                    <a:pt x="1742049" y="813582"/>
                    <a:pt x="1800664" y="811237"/>
                  </a:cubicBezTo>
                  <a:cubicBezTo>
                    <a:pt x="1859279" y="808892"/>
                    <a:pt x="1953064" y="780757"/>
                    <a:pt x="1997612" y="712763"/>
                  </a:cubicBezTo>
                  <a:cubicBezTo>
                    <a:pt x="2042160" y="644769"/>
                    <a:pt x="2030437" y="429065"/>
                    <a:pt x="2067951" y="403274"/>
                  </a:cubicBezTo>
                  <a:cubicBezTo>
                    <a:pt x="2105465" y="377483"/>
                    <a:pt x="2157046" y="536918"/>
                    <a:pt x="2222695" y="558019"/>
                  </a:cubicBezTo>
                  <a:cubicBezTo>
                    <a:pt x="2288344" y="579120"/>
                    <a:pt x="2386818" y="506437"/>
                    <a:pt x="2461846" y="529883"/>
                  </a:cubicBezTo>
                  <a:cubicBezTo>
                    <a:pt x="2536874" y="553329"/>
                    <a:pt x="2569698" y="647114"/>
                    <a:pt x="2672861" y="698695"/>
                  </a:cubicBezTo>
                  <a:cubicBezTo>
                    <a:pt x="2776024" y="750276"/>
                    <a:pt x="2944836" y="815926"/>
                    <a:pt x="3080824" y="839372"/>
                  </a:cubicBezTo>
                  <a:cubicBezTo>
                    <a:pt x="3216812" y="862818"/>
                    <a:pt x="3352799" y="851095"/>
                    <a:pt x="3488787" y="839372"/>
                  </a:cubicBezTo>
                </a:path>
              </a:pathLst>
            </a:custGeom>
            <a:solidFill>
              <a:srgbClr val="663300">
                <a:alpha val="0"/>
              </a:srgbClr>
            </a:solidFill>
            <a:ln w="9525" cap="flat" cmpd="sng" algn="ctr">
              <a:solidFill>
                <a:srgbClr val="FF505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endParaRPr>
            </a:p>
          </p:txBody>
        </p:sp>
        <p:cxnSp>
          <p:nvCxnSpPr>
            <p:cNvPr id="106" name="Straight Arrow Connector 105"/>
            <p:cNvCxnSpPr/>
            <p:nvPr/>
          </p:nvCxnSpPr>
          <p:spPr bwMode="auto">
            <a:xfrm rot="16200000" flipV="1">
              <a:off x="2247900" y="3466306"/>
              <a:ext cx="534194" cy="794"/>
            </a:xfrm>
            <a:prstGeom prst="straightConnector1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9" name="Straight Arrow Connector 108"/>
            <p:cNvCxnSpPr/>
            <p:nvPr/>
          </p:nvCxnSpPr>
          <p:spPr bwMode="auto">
            <a:xfrm>
              <a:off x="2514600" y="3732212"/>
              <a:ext cx="1524000" cy="1588"/>
            </a:xfrm>
            <a:prstGeom prst="straightConnector1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17" name="Group 116"/>
          <p:cNvGrpSpPr/>
          <p:nvPr/>
        </p:nvGrpSpPr>
        <p:grpSpPr>
          <a:xfrm>
            <a:off x="2438400" y="685800"/>
            <a:ext cx="1524000" cy="610394"/>
            <a:chOff x="5867400" y="3505200"/>
            <a:chExt cx="1524000" cy="610394"/>
          </a:xfrm>
        </p:grpSpPr>
        <p:cxnSp>
          <p:nvCxnSpPr>
            <p:cNvPr id="113" name="Straight Arrow Connector 112"/>
            <p:cNvCxnSpPr/>
            <p:nvPr/>
          </p:nvCxnSpPr>
          <p:spPr bwMode="auto">
            <a:xfrm rot="16200000" flipV="1">
              <a:off x="5562600" y="3810000"/>
              <a:ext cx="610394" cy="794"/>
            </a:xfrm>
            <a:prstGeom prst="straightConnector1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4" name="Straight Arrow Connector 113"/>
            <p:cNvCxnSpPr/>
            <p:nvPr/>
          </p:nvCxnSpPr>
          <p:spPr bwMode="auto">
            <a:xfrm>
              <a:off x="5867400" y="4114006"/>
              <a:ext cx="1524000" cy="1588"/>
            </a:xfrm>
            <a:prstGeom prst="straightConnector1">
              <a:avLst/>
            </a:prstGeom>
            <a:solidFill>
              <a:srgbClr val="663300">
                <a:alpha val="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5" name="Freeform 114"/>
            <p:cNvSpPr/>
            <p:nvPr/>
          </p:nvSpPr>
          <p:spPr bwMode="auto">
            <a:xfrm>
              <a:off x="5867400" y="3581400"/>
              <a:ext cx="1166446" cy="461665"/>
            </a:xfrm>
            <a:custGeom>
              <a:avLst/>
              <a:gdLst>
                <a:gd name="connsiteX0" fmla="*/ 0 w 2377440"/>
                <a:gd name="connsiteY0" fmla="*/ 529884 h 715109"/>
                <a:gd name="connsiteX1" fmla="*/ 267286 w 2377440"/>
                <a:gd name="connsiteY1" fmla="*/ 403275 h 715109"/>
                <a:gd name="connsiteX2" fmla="*/ 309489 w 2377440"/>
                <a:gd name="connsiteY2" fmla="*/ 206327 h 715109"/>
                <a:gd name="connsiteX3" fmla="*/ 407963 w 2377440"/>
                <a:gd name="connsiteY3" fmla="*/ 318869 h 715109"/>
                <a:gd name="connsiteX4" fmla="*/ 590843 w 2377440"/>
                <a:gd name="connsiteY4" fmla="*/ 332936 h 715109"/>
                <a:gd name="connsiteX5" fmla="*/ 590843 w 2377440"/>
                <a:gd name="connsiteY5" fmla="*/ 614290 h 715109"/>
                <a:gd name="connsiteX6" fmla="*/ 689317 w 2377440"/>
                <a:gd name="connsiteY6" fmla="*/ 628358 h 715109"/>
                <a:gd name="connsiteX7" fmla="*/ 745588 w 2377440"/>
                <a:gd name="connsiteY7" fmla="*/ 93785 h 715109"/>
                <a:gd name="connsiteX8" fmla="*/ 970671 w 2377440"/>
                <a:gd name="connsiteY8" fmla="*/ 65650 h 715109"/>
                <a:gd name="connsiteX9" fmla="*/ 1125415 w 2377440"/>
                <a:gd name="connsiteY9" fmla="*/ 65650 h 715109"/>
                <a:gd name="connsiteX10" fmla="*/ 1223889 w 2377440"/>
                <a:gd name="connsiteY10" fmla="*/ 9379 h 715109"/>
                <a:gd name="connsiteX11" fmla="*/ 1322363 w 2377440"/>
                <a:gd name="connsiteY11" fmla="*/ 93785 h 715109"/>
                <a:gd name="connsiteX12" fmla="*/ 1392701 w 2377440"/>
                <a:gd name="connsiteY12" fmla="*/ 37515 h 715109"/>
                <a:gd name="connsiteX13" fmla="*/ 1533378 w 2377440"/>
                <a:gd name="connsiteY13" fmla="*/ 164124 h 715109"/>
                <a:gd name="connsiteX14" fmla="*/ 1674055 w 2377440"/>
                <a:gd name="connsiteY14" fmla="*/ 135989 h 715109"/>
                <a:gd name="connsiteX15" fmla="*/ 1856935 w 2377440"/>
                <a:gd name="connsiteY15" fmla="*/ 304801 h 715109"/>
                <a:gd name="connsiteX16" fmla="*/ 1885071 w 2377440"/>
                <a:gd name="connsiteY16" fmla="*/ 417342 h 715109"/>
                <a:gd name="connsiteX17" fmla="*/ 2082018 w 2377440"/>
                <a:gd name="connsiteY17" fmla="*/ 332936 h 715109"/>
                <a:gd name="connsiteX18" fmla="*/ 2082018 w 2377440"/>
                <a:gd name="connsiteY18" fmla="*/ 65650 h 715109"/>
                <a:gd name="connsiteX19" fmla="*/ 2377440 w 2377440"/>
                <a:gd name="connsiteY19" fmla="*/ 51582 h 7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77440" h="715109">
                  <a:moveTo>
                    <a:pt x="0" y="529884"/>
                  </a:moveTo>
                  <a:cubicBezTo>
                    <a:pt x="107852" y="493542"/>
                    <a:pt x="215705" y="457201"/>
                    <a:pt x="267286" y="403275"/>
                  </a:cubicBezTo>
                  <a:cubicBezTo>
                    <a:pt x="318867" y="349349"/>
                    <a:pt x="286043" y="220395"/>
                    <a:pt x="309489" y="206327"/>
                  </a:cubicBezTo>
                  <a:cubicBezTo>
                    <a:pt x="332935" y="192259"/>
                    <a:pt x="361071" y="297768"/>
                    <a:pt x="407963" y="318869"/>
                  </a:cubicBezTo>
                  <a:cubicBezTo>
                    <a:pt x="454855" y="339971"/>
                    <a:pt x="560363" y="283699"/>
                    <a:pt x="590843" y="332936"/>
                  </a:cubicBezTo>
                  <a:cubicBezTo>
                    <a:pt x="621323" y="382173"/>
                    <a:pt x="574431" y="565053"/>
                    <a:pt x="590843" y="614290"/>
                  </a:cubicBezTo>
                  <a:cubicBezTo>
                    <a:pt x="607255" y="663527"/>
                    <a:pt x="663526" y="715109"/>
                    <a:pt x="689317" y="628358"/>
                  </a:cubicBezTo>
                  <a:cubicBezTo>
                    <a:pt x="715108" y="541607"/>
                    <a:pt x="698696" y="187570"/>
                    <a:pt x="745588" y="93785"/>
                  </a:cubicBezTo>
                  <a:cubicBezTo>
                    <a:pt x="792480" y="0"/>
                    <a:pt x="907367" y="70339"/>
                    <a:pt x="970671" y="65650"/>
                  </a:cubicBezTo>
                  <a:cubicBezTo>
                    <a:pt x="1033975" y="60961"/>
                    <a:pt x="1083212" y="75028"/>
                    <a:pt x="1125415" y="65650"/>
                  </a:cubicBezTo>
                  <a:cubicBezTo>
                    <a:pt x="1167618" y="56272"/>
                    <a:pt x="1191064" y="4690"/>
                    <a:pt x="1223889" y="9379"/>
                  </a:cubicBezTo>
                  <a:cubicBezTo>
                    <a:pt x="1256714" y="14068"/>
                    <a:pt x="1294228" y="89096"/>
                    <a:pt x="1322363" y="93785"/>
                  </a:cubicBezTo>
                  <a:cubicBezTo>
                    <a:pt x="1350498" y="98474"/>
                    <a:pt x="1357532" y="25792"/>
                    <a:pt x="1392701" y="37515"/>
                  </a:cubicBezTo>
                  <a:cubicBezTo>
                    <a:pt x="1427870" y="49238"/>
                    <a:pt x="1486486" y="147712"/>
                    <a:pt x="1533378" y="164124"/>
                  </a:cubicBezTo>
                  <a:cubicBezTo>
                    <a:pt x="1580270" y="180536"/>
                    <a:pt x="1620129" y="112543"/>
                    <a:pt x="1674055" y="135989"/>
                  </a:cubicBezTo>
                  <a:cubicBezTo>
                    <a:pt x="1727981" y="159435"/>
                    <a:pt x="1821766" y="257909"/>
                    <a:pt x="1856935" y="304801"/>
                  </a:cubicBezTo>
                  <a:cubicBezTo>
                    <a:pt x="1892104" y="351693"/>
                    <a:pt x="1847557" y="412653"/>
                    <a:pt x="1885071" y="417342"/>
                  </a:cubicBezTo>
                  <a:cubicBezTo>
                    <a:pt x="1922585" y="422031"/>
                    <a:pt x="2049194" y="391551"/>
                    <a:pt x="2082018" y="332936"/>
                  </a:cubicBezTo>
                  <a:cubicBezTo>
                    <a:pt x="2114843" y="274321"/>
                    <a:pt x="2032781" y="112542"/>
                    <a:pt x="2082018" y="65650"/>
                  </a:cubicBezTo>
                  <a:cubicBezTo>
                    <a:pt x="2131255" y="18758"/>
                    <a:pt x="2254347" y="35170"/>
                    <a:pt x="2377440" y="51582"/>
                  </a:cubicBezTo>
                </a:path>
              </a:pathLst>
            </a:custGeom>
            <a:solidFill>
              <a:srgbClr val="663300">
                <a:alpha val="0"/>
              </a:srgbClr>
            </a:solidFill>
            <a:ln w="952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0" y="1066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762000"/>
            <a:ext cx="7148512" cy="5105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4572000"/>
            <a:ext cx="2560557" cy="20759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685800"/>
            <a:ext cx="2456953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1" name="Rectangle 10"/>
          <p:cNvSpPr/>
          <p:nvPr/>
        </p:nvSpPr>
        <p:spPr>
          <a:xfrm>
            <a:off x="1981200" y="1447800"/>
            <a:ext cx="3912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00800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MATLAB  - Xilinx Interface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81000" y="0"/>
            <a:ext cx="756809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Brain of the Digital Painter - FPGA</a:t>
            </a:r>
            <a:endParaRPr lang="en-US" sz="36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596900" y="5511800"/>
            <a:ext cx="2755900" cy="289441"/>
          </a:xfrm>
          <a:prstGeom prst="round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rPr>
              <a:t>1081  Coordinate points  to plot Buddha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4114800" y="5283200"/>
            <a:ext cx="1600200" cy="476726"/>
          </a:xfrm>
          <a:prstGeom prst="round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 smtClean="0"/>
              <a:t>Exp Period = 20e-9</a:t>
            </a:r>
          </a:p>
          <a:p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rPr>
              <a:t>No of Bits = 8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774700" y="3302000"/>
            <a:ext cx="1676400" cy="612934"/>
          </a:xfrm>
          <a:prstGeom prst="round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 smtClean="0"/>
              <a:t>Exp Period = 81e-5</a:t>
            </a:r>
          </a:p>
          <a:p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rPr>
              <a:t>Count Limited = C_P</a:t>
            </a:r>
          </a:p>
          <a:p>
            <a:r>
              <a:rPr lang="en-US" sz="1000" dirty="0" smtClean="0"/>
              <a:t>No Bits  = to determine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1143000" y="6360477"/>
            <a:ext cx="4724400" cy="408623"/>
          </a:xfrm>
          <a:prstGeom prst="roundRect">
            <a:avLst/>
          </a:prstGeom>
          <a:solidFill>
            <a:srgbClr val="6633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alatino Linotype" pitchFamily="18" charset="0"/>
              </a:rPr>
              <a:t>Set Sample rate = 2.5 KS / Sec in the DSO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0" y="9144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2165" name="Picture 5" descr="ist2_113370_subconscious"/>
          <p:cNvPicPr>
            <a:picLocks noGrp="1" noChangeAspect="1" noChangeArrowheads="1"/>
          </p:cNvPicPr>
          <p:nvPr>
            <p:ph/>
          </p:nvPr>
        </p:nvPicPr>
        <p:blipFill>
          <a:blip r:embed="rId2">
            <a:lum bright="16000"/>
          </a:blip>
          <a:srcRect/>
          <a:stretch>
            <a:fillRect/>
          </a:stretch>
        </p:blipFill>
        <p:spPr>
          <a:xfrm>
            <a:off x="3556853" y="2667001"/>
            <a:ext cx="5587148" cy="4191000"/>
          </a:xfrm>
          <a:noFill/>
          <a:ln/>
        </p:spPr>
      </p:pic>
      <p:sp>
        <p:nvSpPr>
          <p:cNvPr id="92167" name="Text Box 7"/>
          <p:cNvSpPr txBox="1">
            <a:spLocks noChangeArrowheads="1"/>
          </p:cNvSpPr>
          <p:nvPr/>
        </p:nvSpPr>
        <p:spPr bwMode="auto">
          <a:xfrm>
            <a:off x="228600" y="1418272"/>
            <a:ext cx="82296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36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3300"/>
                </a:solidFill>
              </a:rPr>
              <a:t>The </a:t>
            </a:r>
            <a:r>
              <a:rPr lang="en-US" sz="36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3300"/>
                </a:solidFill>
              </a:rPr>
              <a:t>End..... </a:t>
            </a:r>
          </a:p>
          <a:p>
            <a:pPr>
              <a:spcBef>
                <a:spcPct val="50000"/>
              </a:spcBef>
            </a:pPr>
            <a:r>
              <a:rPr lang="en-US" sz="36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3300"/>
                </a:solidFill>
              </a:rPr>
              <a:t>                      </a:t>
            </a:r>
            <a:r>
              <a:rPr lang="en-US" sz="36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3300"/>
                </a:solidFill>
              </a:rPr>
              <a:t>May </a:t>
            </a:r>
            <a:r>
              <a:rPr lang="en-US" sz="36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3300"/>
                </a:solidFill>
              </a:rPr>
              <a:t>be a new Beginning</a:t>
            </a:r>
          </a:p>
        </p:txBody>
      </p:sp>
      <p:pic>
        <p:nvPicPr>
          <p:cNvPr id="11" name="Picture 10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77200" y="5715000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ist2_2066140-i-have-a-question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lum contrast="48000"/>
          </a:blip>
          <a:srcRect/>
          <a:stretch>
            <a:fillRect/>
          </a:stretch>
        </p:blipFill>
        <p:spPr>
          <a:xfrm>
            <a:off x="5029200" y="457200"/>
            <a:ext cx="4114800" cy="6400800"/>
          </a:xfrm>
          <a:noFill/>
          <a:ln/>
        </p:spPr>
      </p:pic>
      <p:pic>
        <p:nvPicPr>
          <p:cNvPr id="93188" name="Picture 4" descr="ist2_5877587-confused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lum contrast="20000"/>
          </a:blip>
          <a:srcRect/>
          <a:stretch>
            <a:fillRect/>
          </a:stretch>
        </p:blipFill>
        <p:spPr>
          <a:xfrm>
            <a:off x="0" y="0"/>
            <a:ext cx="2500313" cy="3124200"/>
          </a:xfrm>
          <a:noFill/>
          <a:ln/>
        </p:spPr>
      </p:pic>
      <p:sp>
        <p:nvSpPr>
          <p:cNvPr id="93189" name="Text Box 5"/>
          <p:cNvSpPr txBox="1">
            <a:spLocks noChangeArrowheads="1"/>
          </p:cNvSpPr>
          <p:nvPr/>
        </p:nvSpPr>
        <p:spPr bwMode="auto">
          <a:xfrm>
            <a:off x="2819400" y="2133600"/>
            <a:ext cx="266700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>
                <a:solidFill>
                  <a:srgbClr val="008000"/>
                </a:solidFill>
                <a:latin typeface="Garamond" pitchFamily="18" charset="0"/>
              </a:rPr>
              <a:t>Questions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248400"/>
            <a:ext cx="57912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057400" y="762000"/>
            <a:ext cx="70866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9" name="Text Box 5"/>
          <p:cNvSpPr txBox="1">
            <a:spLocks noChangeArrowheads="1"/>
          </p:cNvSpPr>
          <p:nvPr/>
        </p:nvSpPr>
        <p:spPr bwMode="auto">
          <a:xfrm>
            <a:off x="2971800" y="0"/>
            <a:ext cx="266700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 dirty="0" smtClean="0">
                <a:solidFill>
                  <a:srgbClr val="008000"/>
                </a:solidFill>
                <a:latin typeface="Garamond" pitchFamily="18" charset="0"/>
              </a:rPr>
              <a:t>Feed Back</a:t>
            </a:r>
            <a:endParaRPr lang="en-US" sz="4800" dirty="0">
              <a:solidFill>
                <a:srgbClr val="008000"/>
              </a:solidFill>
              <a:latin typeface="Garamond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248400"/>
            <a:ext cx="57912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057400" y="762000"/>
            <a:ext cx="70866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1682" name="Picture 2" descr="C:\Users\SenthilKumaran\Desktop\ladder-to-success-and-achievement-e1338356141766.jpg"/>
          <p:cNvPicPr>
            <a:picLocks noChangeAspect="1" noChangeArrowheads="1"/>
          </p:cNvPicPr>
          <p:nvPr/>
        </p:nvPicPr>
        <p:blipFill>
          <a:blip r:embed="rId2">
            <a:lum bright="10000" contrast="40000"/>
          </a:blip>
          <a:srcRect/>
          <a:stretch>
            <a:fillRect/>
          </a:stretch>
        </p:blipFill>
        <p:spPr bwMode="auto">
          <a:xfrm>
            <a:off x="1271588" y="952500"/>
            <a:ext cx="6600825" cy="4953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39" name="Object 7"/>
          <p:cNvGraphicFramePr>
            <a:graphicFrameLocks noChangeAspect="1"/>
          </p:cNvGraphicFramePr>
          <p:nvPr>
            <p:ph/>
          </p:nvPr>
        </p:nvGraphicFramePr>
        <p:xfrm>
          <a:off x="762000" y="561975"/>
          <a:ext cx="7277100" cy="5537200"/>
        </p:xfrm>
        <a:graphic>
          <a:graphicData uri="http://schemas.openxmlformats.org/presentationml/2006/ole">
            <p:oleObj spid="_x0000_s1026" name="Bitmap Image" r:id="rId3" imgW="6935168" imgH="5276190" progId="PBrush">
              <p:embed/>
            </p:oleObj>
          </a:graphicData>
        </a:graphic>
      </p:graphicFrame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304800" y="228600"/>
            <a:ext cx="4876800" cy="6477000"/>
            <a:chOff x="192" y="144"/>
            <a:chExt cx="3072" cy="4080"/>
          </a:xfrm>
        </p:grpSpPr>
        <p:sp>
          <p:nvSpPr>
            <p:cNvPr id="44041" name="Rectangle 9"/>
            <p:cNvSpPr>
              <a:spLocks noChangeArrowheads="1"/>
            </p:cNvSpPr>
            <p:nvPr/>
          </p:nvSpPr>
          <p:spPr bwMode="auto">
            <a:xfrm>
              <a:off x="192" y="144"/>
              <a:ext cx="3072" cy="40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3" name="Text Box 11"/>
            <p:cNvSpPr txBox="1">
              <a:spLocks noChangeArrowheads="1"/>
            </p:cNvSpPr>
            <p:nvPr/>
          </p:nvSpPr>
          <p:spPr bwMode="auto">
            <a:xfrm>
              <a:off x="480" y="624"/>
              <a:ext cx="2592" cy="33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>
                  <a:solidFill>
                    <a:srgbClr val="CC0066"/>
                  </a:solidFill>
                </a:rPr>
                <a:t>Choose Heaven or Hell</a:t>
              </a:r>
            </a:p>
            <a:p>
              <a:pPr>
                <a:spcBef>
                  <a:spcPct val="50000"/>
                </a:spcBef>
              </a:pPr>
              <a:r>
                <a:rPr lang="en-US" sz="1800">
                  <a:solidFill>
                    <a:srgbClr val="CC0066"/>
                  </a:solidFill>
                </a:rPr>
                <a:t>          Without any Choice</a:t>
              </a:r>
            </a:p>
            <a:p>
              <a:pPr>
                <a:spcBef>
                  <a:spcPct val="50000"/>
                </a:spcBef>
              </a:pPr>
              <a:r>
                <a:rPr lang="en-US" sz="1800">
                  <a:solidFill>
                    <a:srgbClr val="CC0066"/>
                  </a:solidFill>
                </a:rPr>
                <a:t>Then	</a:t>
              </a:r>
            </a:p>
            <a:p>
              <a:pPr>
                <a:spcBef>
                  <a:spcPct val="50000"/>
                </a:spcBef>
              </a:pPr>
              <a:r>
                <a:rPr lang="en-US" sz="1800">
                  <a:solidFill>
                    <a:srgbClr val="CC0066"/>
                  </a:solidFill>
                </a:rPr>
                <a:t>          Anything is Heaven</a:t>
              </a:r>
            </a:p>
            <a:p>
              <a:pPr>
                <a:spcBef>
                  <a:spcPct val="50000"/>
                </a:spcBef>
              </a:pPr>
              <a:r>
                <a:rPr lang="en-US" sz="1800">
                  <a:solidFill>
                    <a:srgbClr val="CC0066"/>
                  </a:solidFill>
                </a:rPr>
                <a:t>If  Not </a:t>
              </a:r>
            </a:p>
            <a:p>
              <a:pPr>
                <a:spcBef>
                  <a:spcPct val="50000"/>
                </a:spcBef>
              </a:pPr>
              <a:r>
                <a:rPr lang="en-US" sz="1800">
                  <a:solidFill>
                    <a:srgbClr val="CC0066"/>
                  </a:solidFill>
                </a:rPr>
                <a:t>          Every thing is Hell</a:t>
              </a:r>
            </a:p>
            <a:p>
              <a:pPr>
                <a:spcBef>
                  <a:spcPct val="50000"/>
                </a:spcBef>
              </a:pPr>
              <a:r>
                <a:rPr lang="en-US" sz="1800"/>
                <a:t>   </a:t>
              </a:r>
            </a:p>
            <a:p>
              <a:pPr>
                <a:spcBef>
                  <a:spcPct val="50000"/>
                </a:spcBef>
              </a:pPr>
              <a:endParaRPr lang="en-US" sz="1800"/>
            </a:p>
            <a:p>
              <a:pPr>
                <a:spcBef>
                  <a:spcPct val="50000"/>
                </a:spcBef>
              </a:pPr>
              <a:r>
                <a:rPr lang="en-US" sz="1800">
                  <a:solidFill>
                    <a:srgbClr val="006600"/>
                  </a:solidFill>
                </a:rPr>
                <a:t>Choicelessness is the Choice of Life</a:t>
              </a:r>
            </a:p>
            <a:p>
              <a:pPr>
                <a:spcBef>
                  <a:spcPct val="50000"/>
                </a:spcBef>
              </a:pPr>
              <a:endParaRPr lang="en-US" sz="1800"/>
            </a:p>
            <a:p>
              <a:pPr>
                <a:spcBef>
                  <a:spcPct val="50000"/>
                </a:spcBef>
              </a:pPr>
              <a:endParaRPr lang="en-US" sz="1800"/>
            </a:p>
            <a:p>
              <a:pPr>
                <a:spcBef>
                  <a:spcPct val="50000"/>
                </a:spcBef>
              </a:pPr>
              <a:r>
                <a:rPr lang="en-US" sz="1800"/>
                <a:t>                         </a:t>
              </a:r>
              <a:r>
                <a:rPr lang="en-US" sz="1800">
                  <a:solidFill>
                    <a:schemeClr val="accent2"/>
                  </a:solidFill>
                </a:rPr>
                <a:t>-  ZENTILL  </a:t>
              </a:r>
            </a:p>
            <a:p>
              <a:pPr>
                <a:spcBef>
                  <a:spcPct val="50000"/>
                </a:spcBef>
              </a:pPr>
              <a:r>
                <a:rPr lang="en-US" sz="1800">
                  <a:solidFill>
                    <a:schemeClr val="accent2"/>
                  </a:solidFill>
                </a:rPr>
                <a:t>                            [ Dedicated to OSHO ]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2" name="Picture 6" descr="ist2_4168171_climbing_to_the_success_book"/>
          <p:cNvPicPr>
            <a:picLocks noGrp="1" noChangeAspect="1" noChangeArrowheads="1"/>
          </p:cNvPicPr>
          <p:nvPr>
            <p:ph/>
          </p:nvPr>
        </p:nvPicPr>
        <p:blipFill>
          <a:blip r:embed="rId2"/>
          <a:srcRect/>
          <a:stretch>
            <a:fillRect/>
          </a:stretch>
        </p:blipFill>
        <p:spPr>
          <a:xfrm>
            <a:off x="6831013" y="0"/>
            <a:ext cx="2312987" cy="3475038"/>
          </a:xfrm>
          <a:noFill/>
          <a:ln/>
        </p:spPr>
      </p:pic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0" y="990600"/>
            <a:ext cx="8229600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CC0099"/>
                </a:solidFill>
                <a:latin typeface="Garamond" pitchFamily="18" charset="0"/>
              </a:rPr>
              <a:t> Work </a:t>
            </a:r>
            <a:r>
              <a:rPr lang="en-US" sz="2400" dirty="0">
                <a:solidFill>
                  <a:srgbClr val="CC0099"/>
                </a:solidFill>
                <a:latin typeface="Garamond" pitchFamily="18" charset="0"/>
              </a:rPr>
              <a:t>not</a:t>
            </a:r>
          </a:p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CC0099"/>
                </a:solidFill>
                <a:latin typeface="Garamond" pitchFamily="18" charset="0"/>
              </a:rPr>
              <a:t>             </a:t>
            </a:r>
            <a:r>
              <a:rPr lang="en-US" sz="2400" dirty="0" smtClean="0">
                <a:solidFill>
                  <a:srgbClr val="CC0099"/>
                </a:solidFill>
                <a:latin typeface="Garamond" pitchFamily="18" charset="0"/>
              </a:rPr>
              <a:t>        for </a:t>
            </a:r>
            <a:r>
              <a:rPr lang="en-US" sz="2400" dirty="0">
                <a:solidFill>
                  <a:srgbClr val="CC0099"/>
                </a:solidFill>
                <a:latin typeface="Garamond" pitchFamily="18" charset="0"/>
              </a:rPr>
              <a:t>a Purpose  </a:t>
            </a:r>
          </a:p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CC0099"/>
                </a:solidFill>
                <a:latin typeface="Garamond" pitchFamily="18" charset="0"/>
              </a:rPr>
              <a:t>                                     Work For </a:t>
            </a:r>
          </a:p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CC0099"/>
                </a:solidFill>
                <a:latin typeface="Garamond" pitchFamily="18" charset="0"/>
              </a:rPr>
              <a:t>					The Joy of Working</a:t>
            </a:r>
            <a:r>
              <a:rPr lang="en-US" sz="2400" dirty="0">
                <a:latin typeface="Garamond" pitchFamily="18" charset="0"/>
              </a:rPr>
              <a:t> </a:t>
            </a:r>
          </a:p>
          <a:p>
            <a:pPr>
              <a:spcBef>
                <a:spcPct val="50000"/>
              </a:spcBef>
            </a:pPr>
            <a:endParaRPr lang="en-US" sz="2400" dirty="0">
              <a:latin typeface="Garamond" pitchFamily="18" charset="0"/>
            </a:endParaRPr>
          </a:p>
          <a:p>
            <a:pPr>
              <a:spcBef>
                <a:spcPct val="50000"/>
              </a:spcBef>
            </a:pPr>
            <a:r>
              <a:rPr lang="en-US" sz="2400" dirty="0">
                <a:latin typeface="Garamond" pitchFamily="18" charset="0"/>
              </a:rPr>
              <a:t>     </a:t>
            </a:r>
            <a:r>
              <a:rPr lang="en-US" sz="2400" dirty="0">
                <a:solidFill>
                  <a:schemeClr val="accent2"/>
                </a:solidFill>
                <a:latin typeface="Garamond" pitchFamily="18" charset="0"/>
              </a:rPr>
              <a:t>“ Take up a job you love not a day you will work”</a:t>
            </a:r>
          </a:p>
          <a:p>
            <a:pPr>
              <a:spcBef>
                <a:spcPct val="50000"/>
              </a:spcBef>
            </a:pPr>
            <a:endParaRPr lang="en-US" sz="2400" dirty="0">
              <a:solidFill>
                <a:schemeClr val="accent2"/>
              </a:solidFill>
              <a:latin typeface="Garamond" pitchFamily="18" charset="0"/>
            </a:endParaRPr>
          </a:p>
          <a:p>
            <a:pPr>
              <a:spcBef>
                <a:spcPct val="50000"/>
              </a:spcBef>
            </a:pPr>
            <a:r>
              <a:rPr lang="en-US" sz="2400" dirty="0">
                <a:latin typeface="Garamond" pitchFamily="18" charset="0"/>
              </a:rPr>
              <a:t>                                                                            </a:t>
            </a:r>
            <a:r>
              <a:rPr lang="en-US" sz="2400" dirty="0">
                <a:solidFill>
                  <a:srgbClr val="006600"/>
                </a:solidFill>
                <a:latin typeface="Garamond" pitchFamily="18" charset="0"/>
              </a:rPr>
              <a:t>-  Thank You </a:t>
            </a:r>
          </a:p>
          <a:p>
            <a:pPr algn="r">
              <a:spcBef>
                <a:spcPct val="50000"/>
              </a:spcBef>
            </a:pPr>
            <a:r>
              <a:rPr lang="en-US" sz="2400" dirty="0" err="1">
                <a:solidFill>
                  <a:srgbClr val="006600"/>
                </a:solidFill>
                <a:latin typeface="Garamond" pitchFamily="18" charset="0"/>
              </a:rPr>
              <a:t>Zentill</a:t>
            </a:r>
            <a:r>
              <a:rPr lang="en-US" sz="2400" dirty="0">
                <a:solidFill>
                  <a:srgbClr val="006600"/>
                </a:solidFill>
                <a:latin typeface="Garamond" pitchFamily="18" charset="0"/>
              </a:rPr>
              <a:t> [ ]</a:t>
            </a:r>
            <a:r>
              <a:rPr lang="en-US" sz="2400" dirty="0">
                <a:latin typeface="Garamond" pitchFamily="18" charset="0"/>
              </a:rPr>
              <a:t> </a:t>
            </a:r>
          </a:p>
        </p:txBody>
      </p:sp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>
                <a:solidFill>
                  <a:srgbClr val="008000"/>
                </a:solidFill>
                <a:latin typeface="Garamond" pitchFamily="18" charset="0"/>
              </a:rPr>
              <a:t>SSNCE</a:t>
            </a:r>
            <a:r>
              <a:rPr lang="en-US" sz="1200" b="1">
                <a:latin typeface="Garamond" pitchFamily="18" charset="0"/>
              </a:rPr>
              <a:t> /</a:t>
            </a:r>
            <a:r>
              <a:rPr lang="en-US" sz="1200" b="1">
                <a:solidFill>
                  <a:schemeClr val="accent2"/>
                </a:solidFill>
                <a:latin typeface="Garamond" pitchFamily="18" charset="0"/>
              </a:rPr>
              <a:t>EEE</a:t>
            </a:r>
            <a:r>
              <a:rPr lang="en-US" sz="1200" b="1">
                <a:latin typeface="Garamond" pitchFamily="18" charset="0"/>
              </a:rPr>
              <a:t>/IC-WS/</a:t>
            </a:r>
            <a:r>
              <a:rPr lang="en-US" sz="1200" b="1">
                <a:solidFill>
                  <a:srgbClr val="CC0099"/>
                </a:solidFill>
                <a:latin typeface="Garamond" pitchFamily="18" charset="0"/>
              </a:rPr>
              <a:t>20-12-2009</a:t>
            </a:r>
            <a:r>
              <a:rPr lang="en-US" sz="1200" b="1">
                <a:latin typeface="Garamond" pitchFamily="18" charset="0"/>
              </a:rPr>
              <a:t>/S70</a:t>
            </a:r>
            <a:endParaRPr lang="en-US" sz="1200" b="1">
              <a:solidFill>
                <a:srgbClr val="0066FF"/>
              </a:solidFill>
              <a:latin typeface="Garamon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3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Picture 2" descr="C:\Users\ZenTill\Desktop\Presentation\ist2_9820211-swallowtail-metamorphosi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0"/>
            <a:ext cx="5273676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1066800" y="2286000"/>
            <a:ext cx="7162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i="1" dirty="0" smtClean="0">
                <a:solidFill>
                  <a:srgbClr val="990099"/>
                </a:solidFill>
                <a:latin typeface="Garamond" pitchFamily="18" charset="0"/>
              </a:rPr>
              <a:t>“Follow your heart. Being a caterpillar you will become a butterfly”</a:t>
            </a:r>
          </a:p>
          <a:p>
            <a:pPr algn="just"/>
            <a:r>
              <a:rPr lang="en-US" sz="2400" i="1" dirty="0" smtClean="0">
                <a:solidFill>
                  <a:srgbClr val="990099"/>
                </a:solidFill>
                <a:latin typeface="Garamond" pitchFamily="18" charset="0"/>
              </a:rPr>
              <a:t>                                                                - ZnTill [     ] 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7239000" y="5257800"/>
            <a:ext cx="1482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990099"/>
                </a:solidFill>
                <a:latin typeface="Garamond" pitchFamily="18" charset="0"/>
              </a:rPr>
              <a:t>Thank You …..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04800" y="3352800"/>
            <a:ext cx="8534400" cy="1535906"/>
            <a:chOff x="304800" y="3352800"/>
            <a:chExt cx="8534400" cy="1535906"/>
          </a:xfrm>
        </p:grpSpPr>
        <p:sp>
          <p:nvSpPr>
            <p:cNvPr id="13" name="Rectangle 1"/>
            <p:cNvSpPr>
              <a:spLocks noChangeArrowheads="1"/>
            </p:cNvSpPr>
            <p:nvPr/>
          </p:nvSpPr>
          <p:spPr bwMode="auto">
            <a:xfrm>
              <a:off x="304800" y="3352800"/>
              <a:ext cx="8229600" cy="123110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ta-IN" sz="2800" dirty="0" smtClean="0">
                  <a:solidFill>
                    <a:schemeClr val="bg1"/>
                  </a:solidFill>
                </a:rPr>
                <a:t>உவப்பத் தலைக்கூடி உள்ளப் பிரிதல்</a:t>
              </a:r>
              <a:br>
                <a:rPr lang="ta-IN" sz="2800" dirty="0" smtClean="0">
                  <a:solidFill>
                    <a:schemeClr val="bg1"/>
                  </a:solidFill>
                </a:rPr>
              </a:br>
              <a:r>
                <a:rPr lang="ta-IN" sz="2800" dirty="0" smtClean="0">
                  <a:solidFill>
                    <a:schemeClr val="bg1"/>
                  </a:solidFill>
                </a:rPr>
                <a:t>அனைத்தே புலவர் தொழில்</a:t>
              </a:r>
              <a:endParaRPr lang="en-US" sz="2800" dirty="0" smtClean="0">
                <a:solidFill>
                  <a:schemeClr val="bg1"/>
                </a:solidFill>
              </a:endParaRPr>
            </a:p>
            <a:p>
              <a:pPr lvl="0" algn="l"/>
              <a:endParaRPr kumimoji="0" lang="ta-IN" sz="1800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7" name="Rectangle 1"/>
            <p:cNvSpPr>
              <a:spLocks noChangeArrowheads="1"/>
            </p:cNvSpPr>
            <p:nvPr/>
          </p:nvSpPr>
          <p:spPr bwMode="auto">
            <a:xfrm>
              <a:off x="457200" y="3505200"/>
              <a:ext cx="8229600" cy="123110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ta-IN" sz="2800" dirty="0" smtClean="0">
                  <a:solidFill>
                    <a:schemeClr val="bg1"/>
                  </a:solidFill>
                </a:rPr>
                <a:t>உவப்பத் தலைக்கூடி உள்ளப் பிரிதல்</a:t>
              </a:r>
              <a:br>
                <a:rPr lang="ta-IN" sz="2800" dirty="0" smtClean="0">
                  <a:solidFill>
                    <a:schemeClr val="bg1"/>
                  </a:solidFill>
                </a:rPr>
              </a:br>
              <a:r>
                <a:rPr lang="ta-IN" sz="2800" dirty="0" smtClean="0">
                  <a:solidFill>
                    <a:schemeClr val="bg1"/>
                  </a:solidFill>
                </a:rPr>
                <a:t>அனைத்தே புலவர் தொழில்</a:t>
              </a:r>
              <a:endParaRPr lang="en-US" sz="2800" dirty="0" smtClean="0">
                <a:solidFill>
                  <a:schemeClr val="bg1"/>
                </a:solidFill>
              </a:endParaRPr>
            </a:p>
            <a:p>
              <a:pPr lvl="0" algn="l"/>
              <a:endParaRPr kumimoji="0" lang="ta-IN" sz="1800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8" name="Rectangle 1"/>
            <p:cNvSpPr>
              <a:spLocks noChangeArrowheads="1"/>
            </p:cNvSpPr>
            <p:nvPr/>
          </p:nvSpPr>
          <p:spPr bwMode="auto">
            <a:xfrm>
              <a:off x="609600" y="3657600"/>
              <a:ext cx="8229600" cy="123110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ta-IN" sz="2800" dirty="0" smtClean="0">
                  <a:solidFill>
                    <a:schemeClr val="bg1"/>
                  </a:solidFill>
                </a:rPr>
                <a:t>உவப்பத் தலைக்கூடி உள்ளப் பிரிதல்</a:t>
              </a:r>
              <a:br>
                <a:rPr lang="ta-IN" sz="2800" dirty="0" smtClean="0">
                  <a:solidFill>
                    <a:schemeClr val="bg1"/>
                  </a:solidFill>
                </a:rPr>
              </a:br>
              <a:r>
                <a:rPr lang="ta-IN" sz="2800" dirty="0" smtClean="0">
                  <a:solidFill>
                    <a:schemeClr val="bg1"/>
                  </a:solidFill>
                </a:rPr>
                <a:t>அனைத்தே புலவர் தொழில்</a:t>
              </a:r>
              <a:endParaRPr lang="en-US" sz="2800" dirty="0" smtClean="0">
                <a:solidFill>
                  <a:schemeClr val="bg1"/>
                </a:solidFill>
              </a:endParaRPr>
            </a:p>
            <a:p>
              <a:pPr lvl="0" algn="l"/>
              <a:endParaRPr kumimoji="0" lang="ta-IN" sz="1800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066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33400" y="1219200"/>
            <a:ext cx="4343400" cy="584775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 pitchFamily="18" charset="0"/>
              </a:rPr>
              <a:t>To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 pitchFamily="18" charset="0"/>
              </a:rPr>
              <a:t>my Professor</a:t>
            </a:r>
            <a:endParaRPr lang="en-US" sz="3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0" y="304800"/>
            <a:ext cx="4800600" cy="584775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en-US" sz="3200" dirty="0" smtClean="0">
                <a:ln>
                  <a:solidFill>
                    <a:srgbClr val="FF3300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Georgia" pitchFamily="18" charset="0"/>
              </a:rPr>
              <a:t>Special Thanks </a:t>
            </a:r>
            <a:r>
              <a:rPr lang="en-US" sz="3200" dirty="0">
                <a:ln>
                  <a:solidFill>
                    <a:srgbClr val="FF3300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Georgia" pitchFamily="18" charset="0"/>
              </a:rPr>
              <a:t>…………..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667000" y="1828800"/>
            <a:ext cx="5562600" cy="707886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000" dirty="0" smtClean="0">
                <a:ln w="18415" cmpd="sng">
                  <a:solidFill>
                    <a:srgbClr val="FF505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eorgia" pitchFamily="18" charset="0"/>
              </a:rPr>
              <a:t>Dr. Ranganath Muthu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 flipV="1">
            <a:off x="152400" y="914400"/>
            <a:ext cx="4572000" cy="1588"/>
          </a:xfrm>
          <a:prstGeom prst="line">
            <a:avLst/>
          </a:prstGeom>
          <a:ln w="38100"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0" y="2819401"/>
            <a:ext cx="1169551" cy="4038599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vert="vert270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 b="1" i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 pitchFamily="18" charset="0"/>
              </a:rPr>
              <a:t>Senthil  Kumaran Mahadevan 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295400" y="4419600"/>
            <a:ext cx="7848600" cy="954107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 pitchFamily="18" charset="0"/>
              </a:rPr>
              <a:t>Who where a force behind me to make this Workshop Happen </a:t>
            </a:r>
          </a:p>
        </p:txBody>
      </p:sp>
      <p:pic>
        <p:nvPicPr>
          <p:cNvPr id="11" name="Picture 10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77200" y="609600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2667000" y="2971800"/>
            <a:ext cx="5562600" cy="707886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000" dirty="0" smtClean="0">
                <a:ln w="18415" cmpd="sng">
                  <a:solidFill>
                    <a:srgbClr val="FF505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eorgia" pitchFamily="18" charset="0"/>
              </a:rPr>
              <a:t>Ms. Anitha Roseline</a:t>
            </a: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4953000" y="2514600"/>
            <a:ext cx="609600" cy="523220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 pitchFamily="18" charset="0"/>
              </a:rPr>
              <a:t>&amp;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066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33400" y="1143000"/>
            <a:ext cx="4343400" cy="584775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 pitchFamily="18" charset="0"/>
              </a:rPr>
              <a:t>To my Students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0" y="304800"/>
            <a:ext cx="4800600" cy="584775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en-US" sz="3200" dirty="0">
                <a:ln>
                  <a:solidFill>
                    <a:srgbClr val="FF3300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Georgia" pitchFamily="18" charset="0"/>
              </a:rPr>
              <a:t>Thanks …………..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667000" y="1676400"/>
            <a:ext cx="5562600" cy="2554545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000" dirty="0" smtClean="0">
                <a:ln w="18415" cmpd="sng">
                  <a:solidFill>
                    <a:srgbClr val="FF505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eorgia" pitchFamily="18" charset="0"/>
              </a:rPr>
              <a:t>S. </a:t>
            </a:r>
            <a:r>
              <a:rPr lang="en-US" sz="4000" dirty="0" err="1" smtClean="0">
                <a:ln w="18415" cmpd="sng">
                  <a:solidFill>
                    <a:srgbClr val="FF505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eorgia" pitchFamily="18" charset="0"/>
              </a:rPr>
              <a:t>Vijayenthiran</a:t>
            </a:r>
            <a:r>
              <a:rPr lang="en-US" sz="4000" dirty="0" smtClean="0">
                <a:ln w="18415" cmpd="sng">
                  <a:solidFill>
                    <a:srgbClr val="FF505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eorgia" pitchFamily="18" charset="0"/>
              </a:rPr>
              <a:t> (CTS)</a:t>
            </a:r>
          </a:p>
          <a:p>
            <a:pPr>
              <a:spcBef>
                <a:spcPct val="50000"/>
              </a:spcBef>
              <a:defRPr/>
            </a:pPr>
            <a:r>
              <a:rPr lang="en-US" sz="4000" dirty="0" smtClean="0">
                <a:ln w="18415" cmpd="sng">
                  <a:solidFill>
                    <a:srgbClr val="FF505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eorgia" pitchFamily="18" charset="0"/>
              </a:rPr>
              <a:t>S. </a:t>
            </a:r>
            <a:r>
              <a:rPr lang="en-US" sz="4000" dirty="0" err="1" smtClean="0">
                <a:ln w="18415" cmpd="sng">
                  <a:solidFill>
                    <a:srgbClr val="FF505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eorgia" pitchFamily="18" charset="0"/>
              </a:rPr>
              <a:t>Adithya</a:t>
            </a:r>
            <a:r>
              <a:rPr lang="en-US" sz="4000" dirty="0" smtClean="0">
                <a:ln w="18415" cmpd="sng">
                  <a:solidFill>
                    <a:srgbClr val="FF505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eorgia" pitchFamily="18" charset="0"/>
              </a:rPr>
              <a:t> BE(IV)</a:t>
            </a:r>
            <a:endParaRPr lang="en-US" sz="4000" dirty="0">
              <a:ln w="18415" cmpd="sng">
                <a:solidFill>
                  <a:srgbClr val="FF5050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Georgia" pitchFamily="18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en-US" sz="4000" dirty="0" smtClean="0">
                <a:ln w="18415" cmpd="sng">
                  <a:solidFill>
                    <a:srgbClr val="FF505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eorgia" pitchFamily="18" charset="0"/>
              </a:rPr>
              <a:t>J.B. Mervin (</a:t>
            </a:r>
            <a:r>
              <a:rPr lang="en-US" sz="4000" dirty="0" err="1" smtClean="0">
                <a:ln w="18415" cmpd="sng">
                  <a:solidFill>
                    <a:srgbClr val="FF505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eorgia" pitchFamily="18" charset="0"/>
              </a:rPr>
              <a:t>Esab</a:t>
            </a:r>
            <a:r>
              <a:rPr lang="en-US" sz="4000" dirty="0" smtClean="0">
                <a:ln w="18415" cmpd="sng">
                  <a:solidFill>
                    <a:srgbClr val="FF505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eorgia" pitchFamily="18" charset="0"/>
              </a:rPr>
              <a:t>)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 flipV="1">
            <a:off x="152400" y="914400"/>
            <a:ext cx="3657600" cy="1588"/>
          </a:xfrm>
          <a:prstGeom prst="line">
            <a:avLst/>
          </a:prstGeom>
          <a:ln w="38100"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0" y="2819401"/>
            <a:ext cx="1169551" cy="4038599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vert="vert270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 b="1" i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 pitchFamily="18" charset="0"/>
              </a:rPr>
              <a:t>Senthil  Kumaran Mahadevan 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295400" y="4419600"/>
            <a:ext cx="7848600" cy="2246769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 pitchFamily="18" charset="0"/>
              </a:rPr>
              <a:t>For encouraging me </a:t>
            </a:r>
          </a:p>
          <a:p>
            <a:pPr algn="r">
              <a:spcBef>
                <a:spcPct val="50000"/>
              </a:spcBef>
              <a:defRPr/>
            </a:pPr>
            <a:r>
              <a:rPr lang="en-US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 pitchFamily="18" charset="0"/>
              </a:rPr>
              <a:t>&amp;</a:t>
            </a:r>
          </a:p>
          <a:p>
            <a:pPr algn="r">
              <a:spcBef>
                <a:spcPct val="50000"/>
              </a:spcBef>
              <a:defRPr/>
            </a:pPr>
            <a:r>
              <a:rPr lang="en-US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 pitchFamily="18" charset="0"/>
              </a:rPr>
              <a:t>For </a:t>
            </a:r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 pitchFamily="18" charset="0"/>
              </a:rPr>
              <a:t>Preparing the entire hardware setup for this workshop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77200" y="609600"/>
            <a:ext cx="723265" cy="925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63300">
            <a:alpha val="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Palatino Linotype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63300">
            <a:alpha val="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Palatino Linotype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9749</TotalTime>
  <Words>2659</Words>
  <Application>Microsoft PowerPoint</Application>
  <PresentationFormat>On-screen Show (4:3)</PresentationFormat>
  <Paragraphs>823</Paragraphs>
  <Slides>79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1" baseType="lpstr">
      <vt:lpstr>Default Design</vt:lpstr>
      <vt:lpstr>Bitmap Image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Instructions</vt:lpstr>
      <vt:lpstr>A Quick Understanding of  VHDL</vt:lpstr>
      <vt:lpstr>Coding a controller &amp; FPGA</vt:lpstr>
      <vt:lpstr>Coding Methods in FPGA</vt:lpstr>
      <vt:lpstr>Before we Code……………             Keywords</vt:lpstr>
      <vt:lpstr> Behavioral Coding</vt:lpstr>
      <vt:lpstr>Behavioral……………             Coding</vt:lpstr>
      <vt:lpstr>Behavioral……………             Coding</vt:lpstr>
      <vt:lpstr>Behavioral……………             Coding</vt:lpstr>
      <vt:lpstr>Behavioral……………             Coding</vt:lpstr>
      <vt:lpstr>Behavioral……………             Coding</vt:lpstr>
      <vt:lpstr>Coding</vt:lpstr>
      <vt:lpstr>Coding – Through Model based approach</vt:lpstr>
      <vt:lpstr>Slide 23</vt:lpstr>
      <vt:lpstr> MATLAB  - Xilinx Interface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Demonstration………    MATLAB  - Xilinx Interface – Beautiful  problem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zentill</dc:creator>
  <cp:lastModifiedBy>ZenTill</cp:lastModifiedBy>
  <cp:revision>1587</cp:revision>
  <dcterms:created xsi:type="dcterms:W3CDTF">2008-05-08T04:08:46Z</dcterms:created>
  <dcterms:modified xsi:type="dcterms:W3CDTF">2015-08-07T14:57:05Z</dcterms:modified>
</cp:coreProperties>
</file>